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3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p:scale>
          <a:sx n="120" d="100"/>
          <a:sy n="120" d="100"/>
        </p:scale>
        <p:origin x="8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2553073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2583373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142110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99455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603D00-F08D-4894-95BC-86540A32C18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208669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603D00-F08D-4894-95BC-86540A32C18D}" type="datetimeFigureOut">
              <a:rPr lang="en-GB" smtClean="0"/>
              <a:t>21/12/2020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80631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603D00-F08D-4894-95BC-86540A32C18D}" type="datetimeFigureOut">
              <a:rPr lang="en-GB" smtClean="0"/>
              <a:t>21/12/2020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52062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603D00-F08D-4894-95BC-86540A32C18D}" type="datetimeFigureOut">
              <a:rPr lang="en-GB" smtClean="0"/>
              <a:t>21/12/2020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226144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03D00-F08D-4894-95BC-86540A32C18D}" type="datetimeFigureOut">
              <a:rPr lang="en-GB" smtClean="0"/>
              <a:t>21/12/2020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4168805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603D00-F08D-4894-95BC-86540A32C18D}" type="datetimeFigureOut">
              <a:rPr lang="en-GB" smtClean="0"/>
              <a:t>21/12/2020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1734166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603D00-F08D-4894-95BC-86540A32C18D}" type="datetimeFigureOut">
              <a:rPr lang="en-GB" smtClean="0"/>
              <a:t>21/12/2020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75642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03D00-F08D-4894-95BC-86540A32C18D}" type="datetimeFigureOut">
              <a:rPr lang="en-GB" smtClean="0"/>
              <a:t>21/12/2020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63178-450B-4FD3-9DA3-9F8B0D699E9F}" type="slidenum">
              <a:rPr lang="en-GB" smtClean="0"/>
              <a:t>‹#›</a:t>
            </a:fld>
            <a:endParaRPr lang="en-GB"/>
          </a:p>
        </p:txBody>
      </p:sp>
    </p:spTree>
    <p:extLst>
      <p:ext uri="{BB962C8B-B14F-4D97-AF65-F5344CB8AC3E}">
        <p14:creationId xmlns:p14="http://schemas.microsoft.com/office/powerpoint/2010/main" val="2601235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ecdirectives@lr.org"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965104182"/>
              </p:ext>
            </p:extLst>
          </p:nvPr>
        </p:nvGraphicFramePr>
        <p:xfrm>
          <a:off x="91064" y="717916"/>
          <a:ext cx="2737581" cy="5758816"/>
        </p:xfrm>
        <a:graphic>
          <a:graphicData uri="http://schemas.openxmlformats.org/drawingml/2006/table">
            <a:tbl>
              <a:tblPr firstRow="1" bandRow="1">
                <a:effectLst/>
                <a:tableStyleId>{5C22544A-7EE6-4342-B048-85BDC9FD1C3A}</a:tableStyleId>
              </a:tblPr>
              <a:tblGrid>
                <a:gridCol w="2737581">
                  <a:extLst>
                    <a:ext uri="{9D8B030D-6E8A-4147-A177-3AD203B41FA5}">
                      <a16:colId xmlns:a16="http://schemas.microsoft.com/office/drawing/2014/main" val="4269814019"/>
                    </a:ext>
                  </a:extLst>
                </a:gridCol>
              </a:tblGrid>
              <a:tr h="5438155">
                <a:tc>
                  <a:txBody>
                    <a:bodyPr/>
                    <a:lstStyle/>
                    <a:p>
                      <a:pPr algn="ctr"/>
                      <a:r>
                        <a:rPr lang="en-GB" sz="1100" b="1" kern="1200" dirty="0">
                          <a:solidFill>
                            <a:schemeClr val="lt1"/>
                          </a:solidFill>
                          <a:effectLst/>
                          <a:latin typeface="+mn-lt"/>
                          <a:ea typeface="+mn-ea"/>
                          <a:cs typeface="+mn-cs"/>
                        </a:rPr>
                        <a:t> </a:t>
                      </a:r>
                      <a:r>
                        <a:rPr lang="en-GB" sz="1100" b="1" kern="1200" dirty="0">
                          <a:solidFill>
                            <a:schemeClr val="tx1"/>
                          </a:solidFill>
                          <a:effectLst/>
                          <a:latin typeface="+mn-lt"/>
                          <a:ea typeface="+mn-ea"/>
                          <a:cs typeface="+mn-cs"/>
                        </a:rPr>
                        <a:t>Declaration of Performance</a:t>
                      </a:r>
                    </a:p>
                    <a:p>
                      <a:pPr algn="ctr"/>
                      <a:r>
                        <a:rPr lang="en-GB" sz="800" b="0" kern="1200" dirty="0">
                          <a:solidFill>
                            <a:schemeClr val="tx1"/>
                          </a:solidFill>
                          <a:effectLst/>
                          <a:latin typeface="+mn-lt"/>
                          <a:ea typeface="+mn-ea"/>
                          <a:cs typeface="+mn-cs"/>
                        </a:rPr>
                        <a:t>(according to Construction Product Regulation (EU Exit) </a:t>
                      </a:r>
                    </a:p>
                    <a:p>
                      <a:pPr marL="228600" indent="-228600" algn="ctr">
                        <a:buAutoNum type="arabicPlain" startAt="2020"/>
                      </a:pPr>
                      <a:r>
                        <a:rPr lang="en-GB" sz="800" b="0" kern="1200" dirty="0">
                          <a:solidFill>
                            <a:schemeClr val="tx1"/>
                          </a:solidFill>
                          <a:effectLst/>
                          <a:latin typeface="+mn-lt"/>
                          <a:ea typeface="+mn-ea"/>
                          <a:cs typeface="+mn-cs"/>
                        </a:rPr>
                        <a:t>No 1359)</a:t>
                      </a:r>
                    </a:p>
                    <a:p>
                      <a:pPr marL="0" indent="0" algn="ctr">
                        <a:buNone/>
                      </a:pPr>
                      <a:endParaRPr lang="en-GB" sz="800" b="0" kern="1200" dirty="0">
                        <a:solidFill>
                          <a:schemeClr val="tx1"/>
                        </a:solidFill>
                        <a:effectLst/>
                        <a:latin typeface="+mn-lt"/>
                        <a:ea typeface="+mn-ea"/>
                        <a:cs typeface="+mn-cs"/>
                      </a:endParaRPr>
                    </a:p>
                    <a:p>
                      <a:pPr algn="ctr"/>
                      <a:r>
                        <a:rPr lang="en-GB" sz="800" b="0" kern="1200" dirty="0">
                          <a:solidFill>
                            <a:schemeClr val="tx1"/>
                          </a:solidFill>
                          <a:effectLst/>
                          <a:latin typeface="+mn-lt"/>
                          <a:ea typeface="+mn-ea"/>
                          <a:cs typeface="+mn-cs"/>
                        </a:rPr>
                        <a:t>No. Plate </a:t>
                      </a:r>
                      <a:r>
                        <a:rPr lang="en-GB" sz="800" b="1" kern="1200" dirty="0">
                          <a:solidFill>
                            <a:srgbClr val="C00000"/>
                          </a:solidFill>
                          <a:effectLst/>
                          <a:latin typeface="+mn-lt"/>
                          <a:ea typeface="+mn-ea"/>
                          <a:cs typeface="+mn-cs"/>
                        </a:rPr>
                        <a:t>S235J2</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Plate </a:t>
                      </a:r>
                      <a:r>
                        <a:rPr lang="en-GB" sz="800" b="1" kern="1200" dirty="0">
                          <a:solidFill>
                            <a:srgbClr val="C00000"/>
                          </a:solidFill>
                          <a:effectLst/>
                          <a:latin typeface="+mn-lt"/>
                          <a:ea typeface="+mn-ea"/>
                          <a:cs typeface="+mn-cs"/>
                        </a:rPr>
                        <a:t>S235J2 / 1.0117</a:t>
                      </a:r>
                      <a:r>
                        <a:rPr lang="en-GB" sz="800" b="0" kern="1200" dirty="0">
                          <a:solidFill>
                            <a:schemeClr val="tx1"/>
                          </a:solidFill>
                          <a:effectLst/>
                          <a:latin typeface="+mn-lt"/>
                          <a:ea typeface="+mn-ea"/>
                          <a:cs typeface="+mn-cs"/>
                        </a:rPr>
                        <a:t> according </a:t>
                      </a:r>
                      <a:r>
                        <a:rPr lang="en-GB" sz="800" b="1" kern="1200" dirty="0">
                          <a:solidFill>
                            <a:srgbClr val="C00000"/>
                          </a:solidFill>
                          <a:effectLst/>
                          <a:latin typeface="+mn-lt"/>
                          <a:ea typeface="+mn-ea"/>
                          <a:cs typeface="+mn-cs"/>
                        </a:rPr>
                        <a:t>EN 10025-2</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To be used in Metal Structures and Composite Metal and Concrete Structures</a:t>
                      </a:r>
                    </a:p>
                    <a:p>
                      <a:pPr algn="ctr"/>
                      <a:r>
                        <a:rPr lang="en-GB" sz="800" b="0" kern="1200" dirty="0">
                          <a:solidFill>
                            <a:schemeClr val="tx1"/>
                          </a:solidFill>
                          <a:effectLst/>
                          <a:latin typeface="+mn-lt"/>
                          <a:ea typeface="+mn-ea"/>
                          <a:cs typeface="+mn-cs"/>
                        </a:rPr>
                        <a:t> </a:t>
                      </a:r>
                    </a:p>
                    <a:p>
                      <a:pPr algn="ctr"/>
                      <a:r>
                        <a:rPr lang="en-GB" sz="1000" b="1" kern="1200" dirty="0">
                          <a:solidFill>
                            <a:schemeClr val="tx1"/>
                          </a:solidFill>
                          <a:effectLst/>
                          <a:latin typeface="+mn-lt"/>
                          <a:ea typeface="+mn-ea"/>
                          <a:cs typeface="+mn-cs"/>
                        </a:rPr>
                        <a:t>Liberty Steel</a:t>
                      </a:r>
                      <a:r>
                        <a:rPr lang="en-GB" sz="1000" b="1" kern="1200" baseline="0" dirty="0">
                          <a:solidFill>
                            <a:schemeClr val="tx1"/>
                          </a:solidFill>
                          <a:effectLst/>
                          <a:latin typeface="+mn-lt"/>
                          <a:ea typeface="+mn-ea"/>
                          <a:cs typeface="+mn-cs"/>
                        </a:rPr>
                        <a:t> </a:t>
                      </a:r>
                      <a:r>
                        <a:rPr lang="en-GB" sz="1000" b="1" kern="1200" dirty="0">
                          <a:solidFill>
                            <a:schemeClr val="tx1"/>
                          </a:solidFill>
                          <a:effectLst/>
                          <a:latin typeface="+mn-lt"/>
                          <a:ea typeface="+mn-ea"/>
                          <a:cs typeface="+mn-cs"/>
                        </a:rPr>
                        <a:t>Dalzell Limited</a:t>
                      </a:r>
                    </a:p>
                    <a:p>
                      <a:pPr algn="ctr"/>
                      <a:r>
                        <a:rPr lang="en-GB" sz="800" b="0" kern="1200" dirty="0">
                          <a:solidFill>
                            <a:schemeClr val="tx1"/>
                          </a:solidFill>
                          <a:effectLst/>
                          <a:latin typeface="+mn-lt"/>
                          <a:ea typeface="+mn-ea"/>
                          <a:cs typeface="+mn-cs"/>
                        </a:rPr>
                        <a:t> Park Street, Motherwell, ML1 1PU</a:t>
                      </a:r>
                    </a:p>
                    <a:p>
                      <a:pPr algn="ctr"/>
                      <a:r>
                        <a:rPr lang="en-GB" sz="800" b="0" kern="1200" dirty="0">
                          <a:solidFill>
                            <a:schemeClr val="tx1"/>
                          </a:solidFill>
                          <a:effectLst/>
                          <a:latin typeface="+mn-lt"/>
                          <a:ea typeface="+mn-ea"/>
                          <a:cs typeface="+mn-cs"/>
                        </a:rPr>
                        <a:t>United Kingdom</a:t>
                      </a:r>
                    </a:p>
                    <a:p>
                      <a:pPr algn="ctr"/>
                      <a:r>
                        <a:rPr lang="en-GB" sz="800" b="0" kern="1200" dirty="0">
                          <a:solidFill>
                            <a:schemeClr val="tx1"/>
                          </a:solidFill>
                          <a:effectLst/>
                          <a:latin typeface="+mn-lt"/>
                          <a:ea typeface="+mn-ea"/>
                          <a:cs typeface="+mn-cs"/>
                        </a:rPr>
                        <a:t>Tel: +44 (0)1698 266100</a:t>
                      </a:r>
                    </a:p>
                    <a:p>
                      <a:pPr algn="ctr"/>
                      <a:r>
                        <a:rPr lang="en-GB" sz="800" b="0" kern="1200" dirty="0">
                          <a:solidFill>
                            <a:schemeClr val="tx1"/>
                          </a:solidFill>
                          <a:effectLst/>
                          <a:latin typeface="+mn-lt"/>
                          <a:ea typeface="+mn-ea"/>
                          <a:cs typeface="+mn-cs"/>
                        </a:rPr>
                        <a:t>Website: www.libertyhg.com/Dalzell</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UK Conformity Assessment Body</a:t>
                      </a:r>
                    </a:p>
                    <a:p>
                      <a:pPr algn="ctr"/>
                      <a:r>
                        <a:rPr lang="en-GB" sz="800" b="0" kern="1200" dirty="0">
                          <a:solidFill>
                            <a:schemeClr val="tx1"/>
                          </a:solidFill>
                          <a:effectLst/>
                          <a:latin typeface="+mn-lt"/>
                          <a:ea typeface="+mn-ea"/>
                          <a:cs typeface="+mn-cs"/>
                        </a:rPr>
                        <a:t>Lloyds Register Verification Limited</a:t>
                      </a:r>
                    </a:p>
                    <a:p>
                      <a:pPr algn="ctr"/>
                      <a:r>
                        <a:rPr lang="en-GB" sz="800" b="0" kern="1200" dirty="0">
                          <a:solidFill>
                            <a:schemeClr val="tx1"/>
                          </a:solidFill>
                          <a:effectLst/>
                          <a:latin typeface="+mn-lt"/>
                          <a:ea typeface="+mn-ea"/>
                          <a:cs typeface="+mn-cs"/>
                        </a:rPr>
                        <a:t>71 Fenchurch Street, London, EC3M 4BS</a:t>
                      </a:r>
                    </a:p>
                    <a:p>
                      <a:pPr algn="ctr"/>
                      <a:r>
                        <a:rPr lang="en-GB" sz="800" b="0" kern="1200" dirty="0">
                          <a:solidFill>
                            <a:schemeClr val="tx1"/>
                          </a:solidFill>
                          <a:effectLst/>
                          <a:latin typeface="+mn-lt"/>
                          <a:ea typeface="+mn-ea"/>
                          <a:cs typeface="+mn-cs"/>
                        </a:rPr>
                        <a:t>Tel: +44 (0)207 423 2428</a:t>
                      </a:r>
                    </a:p>
                    <a:p>
                      <a:pPr algn="ctr"/>
                      <a:r>
                        <a:rPr lang="en-GB" sz="800" b="0" kern="1200" dirty="0">
                          <a:solidFill>
                            <a:schemeClr val="tx1"/>
                          </a:solidFill>
                          <a:effectLst/>
                          <a:latin typeface="+mn-lt"/>
                          <a:ea typeface="+mn-ea"/>
                          <a:cs typeface="+mn-cs"/>
                        </a:rPr>
                        <a:t>Email: </a:t>
                      </a:r>
                      <a:r>
                        <a:rPr lang="en-GB" sz="800" b="0" kern="1200" dirty="0">
                          <a:solidFill>
                            <a:schemeClr val="tx1"/>
                          </a:solidFill>
                          <a:effectLst/>
                          <a:latin typeface="+mn-lt"/>
                          <a:ea typeface="+mn-ea"/>
                          <a:cs typeface="+mn-cs"/>
                          <a:hlinkClick r:id="rId2"/>
                        </a:rPr>
                        <a:t>ecdirectives@lr.org</a:t>
                      </a:r>
                      <a:endParaRPr lang="en-GB" sz="800" b="0" kern="1200" dirty="0">
                        <a:solidFill>
                          <a:schemeClr val="tx1"/>
                        </a:solidFill>
                        <a:effectLst/>
                        <a:latin typeface="+mn-lt"/>
                        <a:ea typeface="+mn-ea"/>
                        <a:cs typeface="+mn-cs"/>
                      </a:endParaRPr>
                    </a:p>
                    <a:p>
                      <a:pPr algn="ctr"/>
                      <a:r>
                        <a:rPr lang="en-GB" sz="800" b="0" kern="1200" dirty="0">
                          <a:solidFill>
                            <a:schemeClr val="tx1"/>
                          </a:solidFill>
                          <a:effectLst/>
                          <a:latin typeface="+mn-lt"/>
                          <a:ea typeface="+mn-ea"/>
                          <a:cs typeface="+mn-cs"/>
                        </a:rPr>
                        <a:t>Website: www.lr.org</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System of assessment and verification of constancy of performance of the product</a:t>
                      </a:r>
                    </a:p>
                    <a:p>
                      <a:pPr algn="ctr"/>
                      <a:r>
                        <a:rPr lang="en-GB" sz="800" b="0" kern="1200" dirty="0">
                          <a:solidFill>
                            <a:schemeClr val="tx1"/>
                          </a:solidFill>
                          <a:effectLst/>
                          <a:latin typeface="+mn-lt"/>
                          <a:ea typeface="+mn-ea"/>
                          <a:cs typeface="+mn-cs"/>
                        </a:rPr>
                        <a:t> System 2+</a:t>
                      </a:r>
                    </a:p>
                    <a:p>
                      <a:pPr algn="ctr"/>
                      <a:endParaRPr lang="en-GB" sz="800" b="0" kern="1200" dirty="0">
                        <a:solidFill>
                          <a:schemeClr val="tx1"/>
                        </a:solidFill>
                        <a:effectLst/>
                        <a:latin typeface="+mn-lt"/>
                        <a:ea typeface="+mn-ea"/>
                        <a:cs typeface="+mn-cs"/>
                      </a:endParaRPr>
                    </a:p>
                    <a:p>
                      <a:pPr algn="ctr"/>
                      <a:r>
                        <a:rPr lang="en-GB" sz="800" b="0" kern="1200" dirty="0">
                          <a:solidFill>
                            <a:schemeClr val="tx1"/>
                          </a:solidFill>
                          <a:effectLst/>
                          <a:latin typeface="+mn-lt"/>
                          <a:ea typeface="+mn-ea"/>
                          <a:cs typeface="+mn-cs"/>
                        </a:rPr>
                        <a:t> Factory production </a:t>
                      </a:r>
                      <a:r>
                        <a:rPr lang="en-GB" sz="800" b="0" kern="1200">
                          <a:solidFill>
                            <a:schemeClr val="tx1"/>
                          </a:solidFill>
                          <a:effectLst/>
                          <a:latin typeface="+mn-lt"/>
                          <a:ea typeface="+mn-ea"/>
                          <a:cs typeface="+mn-cs"/>
                        </a:rPr>
                        <a:t>control assessment </a:t>
                      </a:r>
                      <a:r>
                        <a:rPr lang="en-GB" sz="800" b="0" kern="1200" dirty="0">
                          <a:solidFill>
                            <a:schemeClr val="tx1"/>
                          </a:solidFill>
                          <a:effectLst/>
                          <a:latin typeface="+mn-lt"/>
                          <a:ea typeface="+mn-ea"/>
                          <a:cs typeface="+mn-cs"/>
                        </a:rPr>
                        <a:t>body No. 0038 performed the initial inspection of the manufacturing plant and of factory production control and the continuous surveillance, assessment, and evaluation of factory production control and issued the certificate of conformity of the factory production control</a:t>
                      </a:r>
                    </a:p>
                    <a:p>
                      <a:pPr algn="ctr"/>
                      <a:endParaRPr lang="en-GB" sz="800" b="0" kern="1200" dirty="0">
                        <a:solidFill>
                          <a:schemeClr val="tx1"/>
                        </a:solidFill>
                        <a:effectLst/>
                        <a:latin typeface="+mn-lt"/>
                        <a:ea typeface="+mn-ea"/>
                        <a:cs typeface="+mn-cs"/>
                      </a:endParaRPr>
                    </a:p>
                    <a:p>
                      <a:pPr algn="l"/>
                      <a:r>
                        <a:rPr lang="en-GB" sz="800" b="0" kern="1200" dirty="0">
                          <a:solidFill>
                            <a:schemeClr val="tx1"/>
                          </a:solidFill>
                          <a:effectLst/>
                          <a:latin typeface="+mn-lt"/>
                          <a:ea typeface="+mn-ea"/>
                          <a:cs typeface="+mn-cs"/>
                        </a:rPr>
                        <a:t>Signed for and behalf of Liberty Steel Dalzell Ltd;</a:t>
                      </a:r>
                    </a:p>
                    <a:p>
                      <a:pPr algn="l"/>
                      <a:endParaRPr lang="en-GB" sz="800" b="0" kern="1200" dirty="0">
                        <a:solidFill>
                          <a:schemeClr val="tx1"/>
                        </a:solidFill>
                        <a:effectLst/>
                        <a:latin typeface="+mn-lt"/>
                        <a:ea typeface="+mn-ea"/>
                        <a:cs typeface="+mn-cs"/>
                      </a:endParaRPr>
                    </a:p>
                    <a:p>
                      <a:pPr algn="l"/>
                      <a:r>
                        <a:rPr lang="en-GB" sz="800" b="0" kern="1200" dirty="0">
                          <a:solidFill>
                            <a:schemeClr val="tx1"/>
                          </a:solidFill>
                          <a:effectLst/>
                          <a:latin typeface="+mn-lt"/>
                          <a:ea typeface="+mn-ea"/>
                          <a:cs typeface="+mn-cs"/>
                        </a:rPr>
                        <a:t>Name: Kenny McLeary</a:t>
                      </a:r>
                    </a:p>
                    <a:p>
                      <a:pPr algn="l"/>
                      <a:r>
                        <a:rPr lang="en-GB" sz="800" b="0" kern="1200" dirty="0">
                          <a:solidFill>
                            <a:schemeClr val="tx1"/>
                          </a:solidFill>
                          <a:effectLst/>
                          <a:latin typeface="+mn-lt"/>
                          <a:ea typeface="+mn-ea"/>
                          <a:cs typeface="+mn-cs"/>
                        </a:rPr>
                        <a:t>Title: Technical Manager</a:t>
                      </a:r>
                    </a:p>
                    <a:p>
                      <a:pPr algn="l"/>
                      <a:endParaRPr lang="en-GB" sz="800" b="0" kern="1200" dirty="0">
                        <a:solidFill>
                          <a:schemeClr val="tx1"/>
                        </a:solidFill>
                        <a:effectLst/>
                        <a:latin typeface="+mn-lt"/>
                        <a:ea typeface="+mn-ea"/>
                        <a:cs typeface="+mn-cs"/>
                      </a:endParaRPr>
                    </a:p>
                    <a:p>
                      <a:pPr algn="l"/>
                      <a:r>
                        <a:rPr lang="en-GB" sz="800" b="0" kern="1200" dirty="0">
                          <a:solidFill>
                            <a:schemeClr val="tx1"/>
                          </a:solidFill>
                          <a:effectLst/>
                          <a:latin typeface="+mn-lt"/>
                          <a:ea typeface="+mn-ea"/>
                          <a:cs typeface="+mn-cs"/>
                        </a:rPr>
                        <a:t>Sign: </a:t>
                      </a:r>
                    </a:p>
                    <a:p>
                      <a:pPr algn="l"/>
                      <a:r>
                        <a:rPr lang="en-GB" sz="800" b="0" kern="1200" dirty="0">
                          <a:solidFill>
                            <a:schemeClr val="tx1"/>
                          </a:solidFill>
                          <a:effectLst/>
                          <a:latin typeface="+mn-lt"/>
                          <a:ea typeface="+mn-ea"/>
                          <a:cs typeface="+mn-cs"/>
                        </a:rPr>
                        <a:t>Date</a:t>
                      </a:r>
                    </a:p>
                    <a:p>
                      <a:pPr algn="l"/>
                      <a:endParaRPr lang="en-GB" sz="800" b="0" kern="1200" dirty="0">
                        <a:solidFill>
                          <a:schemeClr val="tx1"/>
                        </a:solidFill>
                        <a:effectLst/>
                        <a:latin typeface="+mn-lt"/>
                        <a:ea typeface="+mn-ea"/>
                        <a:cs typeface="+mn-cs"/>
                      </a:endParaRPr>
                    </a:p>
                    <a:p>
                      <a:pPr algn="ctr"/>
                      <a:endParaRPr lang="en-GB" sz="800" b="0" kern="1200" dirty="0">
                        <a:solidFill>
                          <a:schemeClr val="tx1"/>
                        </a:solidFill>
                        <a:effectLst/>
                        <a:latin typeface="+mn-lt"/>
                        <a:ea typeface="+mn-ea"/>
                        <a:cs typeface="+mn-cs"/>
                      </a:endParaRPr>
                    </a:p>
                    <a:p>
                      <a:pPr algn="ctr"/>
                      <a:r>
                        <a:rPr lang="en-GB" sz="800" b="0" kern="1200" dirty="0">
                          <a:solidFill>
                            <a:schemeClr val="tx1"/>
                          </a:solidFill>
                          <a:effectLst/>
                          <a:latin typeface="+mn-lt"/>
                          <a:ea typeface="+mn-ea"/>
                          <a:cs typeface="+mn-cs"/>
                        </a:rPr>
                        <a:t> </a:t>
                      </a:r>
                    </a:p>
                    <a:p>
                      <a:pPr algn="r"/>
                      <a:r>
                        <a:rPr lang="en-GB" sz="800" b="0" kern="1200" dirty="0">
                          <a:solidFill>
                            <a:schemeClr val="tx1"/>
                          </a:solidFill>
                          <a:effectLst/>
                          <a:latin typeface="+mn-lt"/>
                          <a:ea typeface="+mn-ea"/>
                          <a:cs typeface="+mn-cs"/>
                        </a:rPr>
                        <a:t>	</a:t>
                      </a:r>
                      <a:endParaRPr lang="en-GB" sz="1100" dirty="0"/>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432889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476681220"/>
              </p:ext>
            </p:extLst>
          </p:nvPr>
        </p:nvGraphicFramePr>
        <p:xfrm>
          <a:off x="7068249" y="717915"/>
          <a:ext cx="2751213" cy="5438157"/>
        </p:xfrm>
        <a:graphic>
          <a:graphicData uri="http://schemas.openxmlformats.org/drawingml/2006/table">
            <a:tbl>
              <a:tblPr firstRow="1" bandRow="1">
                <a:effectLst/>
                <a:tableStyleId>{5C22544A-7EE6-4342-B048-85BDC9FD1C3A}</a:tableStyleId>
              </a:tblPr>
              <a:tblGrid>
                <a:gridCol w="2751213">
                  <a:extLst>
                    <a:ext uri="{9D8B030D-6E8A-4147-A177-3AD203B41FA5}">
                      <a16:colId xmlns:a16="http://schemas.microsoft.com/office/drawing/2014/main" val="4269814019"/>
                    </a:ext>
                  </a:extLst>
                </a:gridCol>
              </a:tblGrid>
              <a:tr h="1884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b="0" dirty="0">
                        <a:solidFill>
                          <a:schemeClr val="tx1"/>
                        </a:solidFill>
                        <a:effectLst/>
                      </a:endParaRPr>
                    </a:p>
                    <a:p>
                      <a:pPr algn="ctr"/>
                      <a:r>
                        <a:rPr lang="en-GB" sz="800" b="1" kern="1200" dirty="0">
                          <a:solidFill>
                            <a:schemeClr val="lt1"/>
                          </a:solidFill>
                          <a:effectLst/>
                          <a:latin typeface="+mn-lt"/>
                          <a:ea typeface="+mn-ea"/>
                          <a:cs typeface="+mn-cs"/>
                        </a:rPr>
                        <a:t> </a:t>
                      </a:r>
                      <a:endParaRPr lang="en-GB" sz="800" dirty="0"/>
                    </a:p>
                  </a:txBody>
                  <a:tcPr marL="74295" marR="74295" marT="37148" marB="37148"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4328893"/>
                  </a:ext>
                </a:extLst>
              </a:tr>
              <a:tr h="1273318">
                <a:tc>
                  <a:txBody>
                    <a:bodyPr/>
                    <a:lstStyle/>
                    <a:p>
                      <a:pPr algn="ctr">
                        <a:spcAft>
                          <a:spcPts val="0"/>
                        </a:spcAft>
                      </a:pPr>
                      <a:r>
                        <a:rPr lang="en-GB" sz="800" b="0" dirty="0">
                          <a:solidFill>
                            <a:schemeClr val="tx1"/>
                          </a:solidFill>
                          <a:effectLst/>
                        </a:rPr>
                        <a:t>Liberty Steel Dalzell Limited</a:t>
                      </a:r>
                    </a:p>
                    <a:p>
                      <a:pPr algn="ctr">
                        <a:lnSpc>
                          <a:spcPts val="10"/>
                        </a:lnSpc>
                        <a:spcAft>
                          <a:spcPts val="0"/>
                        </a:spcAft>
                      </a:pPr>
                      <a:r>
                        <a:rPr lang="en-GB" sz="800" b="0" dirty="0">
                          <a:solidFill>
                            <a:schemeClr val="tx1"/>
                          </a:solidFill>
                          <a:effectLst/>
                        </a:rPr>
                        <a:t> </a:t>
                      </a:r>
                    </a:p>
                    <a:p>
                      <a:pPr algn="ctr">
                        <a:spcAft>
                          <a:spcPts val="0"/>
                        </a:spcAft>
                      </a:pPr>
                      <a:r>
                        <a:rPr lang="en-GB" sz="800" b="0" dirty="0">
                          <a:solidFill>
                            <a:schemeClr val="tx1"/>
                          </a:solidFill>
                          <a:effectLst/>
                        </a:rPr>
                        <a:t>Park Street, Motherwell, ML1 1PU</a:t>
                      </a:r>
                    </a:p>
                    <a:p>
                      <a:pPr algn="ctr">
                        <a:spcAft>
                          <a:spcPts val="0"/>
                        </a:spcAft>
                      </a:pPr>
                      <a:r>
                        <a:rPr lang="en-GB" sz="800" b="0" dirty="0">
                          <a:solidFill>
                            <a:schemeClr val="tx1"/>
                          </a:solidFill>
                          <a:effectLst/>
                        </a:rPr>
                        <a:t>United Kingdom</a:t>
                      </a:r>
                    </a:p>
                    <a:p>
                      <a:pPr algn="ctr">
                        <a:lnSpc>
                          <a:spcPts val="915"/>
                        </a:lnSpc>
                        <a:spcAft>
                          <a:spcPts val="0"/>
                        </a:spcAft>
                      </a:pPr>
                      <a:r>
                        <a:rPr lang="en-GB" sz="800" b="0" dirty="0">
                          <a:solidFill>
                            <a:schemeClr val="tx1"/>
                          </a:solidFill>
                          <a:effectLst/>
                        </a:rPr>
                        <a:t> </a:t>
                      </a:r>
                    </a:p>
                    <a:p>
                      <a:pPr algn="ctr">
                        <a:spcAft>
                          <a:spcPts val="0"/>
                        </a:spcAft>
                      </a:pPr>
                      <a:r>
                        <a:rPr lang="en-GB" sz="800" b="0" dirty="0">
                          <a:solidFill>
                            <a:schemeClr val="tx1"/>
                          </a:solidFill>
                          <a:effectLst/>
                        </a:rPr>
                        <a:t>16</a:t>
                      </a:r>
                    </a:p>
                    <a:p>
                      <a:pPr marL="457200" algn="ctr">
                        <a:lnSpc>
                          <a:spcPts val="920"/>
                        </a:lnSpc>
                        <a:spcAft>
                          <a:spcPts val="0"/>
                        </a:spcAft>
                      </a:pPr>
                      <a:r>
                        <a:rPr lang="en-GB" sz="800" b="0" dirty="0">
                          <a:solidFill>
                            <a:schemeClr val="tx1"/>
                          </a:solidFill>
                          <a:effectLst/>
                        </a:rPr>
                        <a:t> </a:t>
                      </a:r>
                    </a:p>
                    <a:p>
                      <a:pPr algn="ctr">
                        <a:lnSpc>
                          <a:spcPct val="99000"/>
                        </a:lnSpc>
                        <a:spcAft>
                          <a:spcPts val="0"/>
                        </a:spcAft>
                      </a:pPr>
                      <a:r>
                        <a:rPr lang="en-GB" sz="800" b="0" dirty="0">
                          <a:solidFill>
                            <a:schemeClr val="tx1"/>
                          </a:solidFill>
                          <a:effectLst/>
                        </a:rPr>
                        <a:t> Plate </a:t>
                      </a:r>
                      <a:r>
                        <a:rPr lang="en-GB" sz="800" b="1" dirty="0">
                          <a:solidFill>
                            <a:srgbClr val="C00000"/>
                          </a:solidFill>
                          <a:effectLst/>
                        </a:rPr>
                        <a:t>S235J2</a:t>
                      </a:r>
                      <a:endParaRPr lang="en-GB" sz="800" b="1" dirty="0">
                        <a:solidFill>
                          <a:srgbClr val="C00000"/>
                        </a:solidFill>
                      </a:endParaRPr>
                    </a:p>
                  </a:txBody>
                  <a:tcPr marL="74295" marR="74295" marT="37148" marB="37148"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6132889"/>
                  </a:ext>
                </a:extLst>
              </a:tr>
              <a:tr h="2280451">
                <a:tc>
                  <a:txBody>
                    <a:bodyPr/>
                    <a:lstStyle/>
                    <a:p>
                      <a:pPr marL="0" marR="0" lvl="0" indent="0" algn="ctr" defTabSz="914400" rtl="0" eaLnBrk="1" fontAlgn="auto" latinLnBrk="0" hangingPunct="1">
                        <a:lnSpc>
                          <a:spcPts val="915"/>
                        </a:lnSpc>
                        <a:spcBef>
                          <a:spcPts val="0"/>
                        </a:spcBef>
                        <a:spcAft>
                          <a:spcPts val="0"/>
                        </a:spcAft>
                        <a:buClrTx/>
                        <a:buSzTx/>
                        <a:buFontTx/>
                        <a:buNone/>
                        <a:tabLst/>
                        <a:defRPr/>
                      </a:pPr>
                      <a:r>
                        <a:rPr lang="en-GB" sz="800" b="0" dirty="0">
                          <a:solidFill>
                            <a:schemeClr val="tx1"/>
                          </a:solidFill>
                          <a:effectLst/>
                        </a:rPr>
                        <a:t>EN 10025-1 – 2004</a:t>
                      </a:r>
                    </a:p>
                    <a:p>
                      <a:pPr marL="0" marR="0" lvl="0" indent="0" algn="ctr" defTabSz="914400" rtl="0" eaLnBrk="1" fontAlgn="auto" latinLnBrk="0" hangingPunct="1">
                        <a:lnSpc>
                          <a:spcPts val="915"/>
                        </a:lnSpc>
                        <a:spcBef>
                          <a:spcPts val="0"/>
                        </a:spcBef>
                        <a:spcAft>
                          <a:spcPts val="0"/>
                        </a:spcAft>
                        <a:buClrTx/>
                        <a:buSzTx/>
                        <a:buFontTx/>
                        <a:buNone/>
                        <a:tabLst/>
                        <a:defRPr/>
                      </a:pPr>
                      <a:endParaRPr lang="en-GB" sz="800" b="0" dirty="0">
                        <a:solidFill>
                          <a:schemeClr val="tx1"/>
                        </a:solidFill>
                        <a:effectLst/>
                      </a:endParaRPr>
                    </a:p>
                    <a:p>
                      <a:pPr algn="ctr">
                        <a:lnSpc>
                          <a:spcPts val="915"/>
                        </a:lnSpc>
                        <a:spcAft>
                          <a:spcPts val="0"/>
                        </a:spcAft>
                      </a:pPr>
                      <a:r>
                        <a:rPr lang="en-GB" sz="800" b="0" dirty="0">
                          <a:solidFill>
                            <a:schemeClr val="tx1"/>
                          </a:solidFill>
                          <a:effectLst/>
                        </a:rPr>
                        <a:t>Plate </a:t>
                      </a:r>
                      <a:r>
                        <a:rPr lang="en-GB" sz="800" b="1" dirty="0">
                          <a:solidFill>
                            <a:srgbClr val="C00000"/>
                          </a:solidFill>
                          <a:effectLst/>
                        </a:rPr>
                        <a:t>S235J2 / 1.0117</a:t>
                      </a:r>
                    </a:p>
                    <a:p>
                      <a:pPr algn="ctr">
                        <a:lnSpc>
                          <a:spcPts val="915"/>
                        </a:lnSpc>
                        <a:spcAft>
                          <a:spcPts val="0"/>
                        </a:spcAft>
                      </a:pPr>
                      <a:endParaRPr lang="en-GB" sz="800" b="0" dirty="0">
                        <a:solidFill>
                          <a:schemeClr val="tx1"/>
                        </a:solidFill>
                        <a:effectLst/>
                      </a:endParaRPr>
                    </a:p>
                    <a:p>
                      <a:pPr algn="ctr">
                        <a:lnSpc>
                          <a:spcPts val="915"/>
                        </a:lnSpc>
                        <a:spcAft>
                          <a:spcPts val="0"/>
                        </a:spcAft>
                      </a:pPr>
                      <a:r>
                        <a:rPr lang="en-GB" sz="800" b="0" dirty="0">
                          <a:solidFill>
                            <a:schemeClr val="tx1"/>
                          </a:solidFill>
                          <a:effectLst/>
                        </a:rPr>
                        <a:t>To be used in Metal Structures and Composite Metal and</a:t>
                      </a:r>
                      <a:r>
                        <a:rPr lang="en-GB" sz="800" b="0" baseline="0" dirty="0">
                          <a:solidFill>
                            <a:schemeClr val="tx1"/>
                          </a:solidFill>
                          <a:effectLst/>
                        </a:rPr>
                        <a:t> </a:t>
                      </a:r>
                      <a:r>
                        <a:rPr lang="en-GB" sz="800" b="0" dirty="0">
                          <a:solidFill>
                            <a:schemeClr val="tx1"/>
                          </a:solidFill>
                          <a:effectLst/>
                        </a:rPr>
                        <a:t>Concrete Structures</a:t>
                      </a:r>
                    </a:p>
                    <a:p>
                      <a:pPr algn="ctr">
                        <a:lnSpc>
                          <a:spcPts val="915"/>
                        </a:lnSpc>
                        <a:spcAft>
                          <a:spcPts val="0"/>
                        </a:spcAft>
                      </a:pPr>
                      <a:endParaRPr lang="en-GB" sz="800" b="0" dirty="0">
                        <a:solidFill>
                          <a:schemeClr val="tx1"/>
                        </a:solidFill>
                        <a:effectLst/>
                      </a:endParaRPr>
                    </a:p>
                    <a:p>
                      <a:pPr algn="ctr">
                        <a:lnSpc>
                          <a:spcPts val="915"/>
                        </a:lnSpc>
                        <a:spcAft>
                          <a:spcPts val="0"/>
                        </a:spcAft>
                      </a:pPr>
                      <a:r>
                        <a:rPr lang="en-GB" sz="800" b="0" dirty="0">
                          <a:solidFill>
                            <a:schemeClr val="tx1"/>
                          </a:solidFill>
                          <a:effectLst/>
                        </a:rPr>
                        <a:t>Tolerances on dimensions: Plate EN10029</a:t>
                      </a:r>
                    </a:p>
                    <a:p>
                      <a:pPr algn="l">
                        <a:lnSpc>
                          <a:spcPts val="915"/>
                        </a:lnSpc>
                        <a:spcAft>
                          <a:spcPts val="0"/>
                        </a:spcAft>
                      </a:pPr>
                      <a:endParaRPr lang="en-GB" sz="800" b="0" dirty="0">
                        <a:solidFill>
                          <a:schemeClr val="tx1"/>
                        </a:solidFill>
                        <a:effectLst/>
                      </a:endParaRPr>
                    </a:p>
                    <a:p>
                      <a:pPr algn="l">
                        <a:lnSpc>
                          <a:spcPts val="915"/>
                        </a:lnSpc>
                        <a:spcAft>
                          <a:spcPts val="0"/>
                        </a:spcAft>
                      </a:pPr>
                      <a:r>
                        <a:rPr lang="en-GB" sz="800" b="0" dirty="0">
                          <a:solidFill>
                            <a:schemeClr val="tx1"/>
                          </a:solidFill>
                          <a:effectLst/>
                        </a:rPr>
                        <a:t>Elongation:</a:t>
                      </a:r>
                    </a:p>
                    <a:p>
                      <a:pPr algn="l">
                        <a:lnSpc>
                          <a:spcPts val="915"/>
                        </a:lnSpc>
                        <a:spcAft>
                          <a:spcPts val="0"/>
                        </a:spcAft>
                      </a:pPr>
                      <a:r>
                        <a:rPr lang="en-GB" sz="800" b="0" dirty="0">
                          <a:solidFill>
                            <a:schemeClr val="tx1"/>
                          </a:solidFill>
                          <a:effectLst/>
                        </a:rPr>
                        <a:t>Tensile Strength:</a:t>
                      </a:r>
                    </a:p>
                    <a:p>
                      <a:pPr algn="l">
                        <a:lnSpc>
                          <a:spcPts val="915"/>
                        </a:lnSpc>
                        <a:spcAft>
                          <a:spcPts val="0"/>
                        </a:spcAft>
                      </a:pPr>
                      <a:r>
                        <a:rPr lang="en-GB" sz="800" b="0" dirty="0">
                          <a:solidFill>
                            <a:schemeClr val="tx1"/>
                          </a:solidFill>
                          <a:effectLst/>
                        </a:rPr>
                        <a:t>Yield Strength: </a:t>
                      </a:r>
                      <a:r>
                        <a:rPr lang="en-GB" sz="800" b="1" dirty="0">
                          <a:solidFill>
                            <a:srgbClr val="C00000"/>
                          </a:solidFill>
                          <a:effectLst/>
                        </a:rPr>
                        <a:t>EN10025-2</a:t>
                      </a:r>
                    </a:p>
                    <a:p>
                      <a:pPr algn="l">
                        <a:lnSpc>
                          <a:spcPts val="915"/>
                        </a:lnSpc>
                        <a:spcAft>
                          <a:spcPts val="0"/>
                        </a:spcAft>
                      </a:pPr>
                      <a:r>
                        <a:rPr lang="en-GB" sz="800" b="0" dirty="0">
                          <a:solidFill>
                            <a:schemeClr val="tx1"/>
                          </a:solidFill>
                          <a:effectLst/>
                        </a:rPr>
                        <a:t>Impact Strength:</a:t>
                      </a:r>
                    </a:p>
                    <a:p>
                      <a:pPr algn="l">
                        <a:lnSpc>
                          <a:spcPts val="915"/>
                        </a:lnSpc>
                        <a:spcAft>
                          <a:spcPts val="0"/>
                        </a:spcAft>
                      </a:pPr>
                      <a:r>
                        <a:rPr lang="en-GB" sz="800" b="0" dirty="0">
                          <a:solidFill>
                            <a:schemeClr val="tx1"/>
                          </a:solidFill>
                          <a:effectLst/>
                        </a:rPr>
                        <a:t>Weldability:</a:t>
                      </a:r>
                    </a:p>
                    <a:p>
                      <a:pPr algn="l">
                        <a:lnSpc>
                          <a:spcPts val="915"/>
                        </a:lnSpc>
                        <a:spcAft>
                          <a:spcPts val="0"/>
                        </a:spcAft>
                      </a:pPr>
                      <a:r>
                        <a:rPr lang="en-GB" sz="800" b="0" dirty="0">
                          <a:solidFill>
                            <a:schemeClr val="tx1"/>
                          </a:solidFill>
                          <a:effectLst/>
                        </a:rPr>
                        <a:t>Durability:</a:t>
                      </a:r>
                    </a:p>
                    <a:p>
                      <a:pPr algn="l">
                        <a:lnSpc>
                          <a:spcPts val="915"/>
                        </a:lnSpc>
                        <a:spcAft>
                          <a:spcPts val="0"/>
                        </a:spcAft>
                      </a:pPr>
                      <a:r>
                        <a:rPr lang="en-GB" sz="800" b="0" dirty="0">
                          <a:solidFill>
                            <a:schemeClr val="tx1"/>
                          </a:solidFill>
                          <a:effectLst/>
                        </a:rPr>
                        <a:t>Dangerous Substances: No Performance Determined</a:t>
                      </a:r>
                      <a:endParaRPr lang="en-GB" sz="8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en-GB" sz="1100" dirty="0"/>
                    </a:p>
                  </a:txBody>
                  <a:tcPr marL="74295" marR="74295" marT="37148" marB="37148"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214234"/>
                  </a:ext>
                </a:extLst>
              </a:tr>
            </a:tbl>
          </a:graphicData>
        </a:graphic>
      </p:graphicFrame>
      <p:pic>
        <p:nvPicPr>
          <p:cNvPr id="1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2245" y="5526363"/>
            <a:ext cx="410170" cy="514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Table 13"/>
          <p:cNvGraphicFramePr>
            <a:graphicFrameLocks noGrp="1"/>
          </p:cNvGraphicFramePr>
          <p:nvPr>
            <p:extLst>
              <p:ext uri="{D42A27DB-BD31-4B8C-83A1-F6EECF244321}">
                <p14:modId xmlns:p14="http://schemas.microsoft.com/office/powerpoint/2010/main" val="557042760"/>
              </p:ext>
            </p:extLst>
          </p:nvPr>
        </p:nvGraphicFramePr>
        <p:xfrm>
          <a:off x="3006354" y="717925"/>
          <a:ext cx="3887530" cy="4543903"/>
        </p:xfrm>
        <a:graphic>
          <a:graphicData uri="http://schemas.openxmlformats.org/drawingml/2006/table">
            <a:tbl>
              <a:tblPr firstRow="1" bandRow="1">
                <a:effectLst/>
                <a:tableStyleId>{073A0DAA-6AF3-43AB-8588-CEC1D06C72B9}</a:tableStyleId>
              </a:tblPr>
              <a:tblGrid>
                <a:gridCol w="960353">
                  <a:extLst>
                    <a:ext uri="{9D8B030D-6E8A-4147-A177-3AD203B41FA5}">
                      <a16:colId xmlns:a16="http://schemas.microsoft.com/office/drawing/2014/main" val="480153472"/>
                    </a:ext>
                  </a:extLst>
                </a:gridCol>
                <a:gridCol w="542676">
                  <a:extLst>
                    <a:ext uri="{9D8B030D-6E8A-4147-A177-3AD203B41FA5}">
                      <a16:colId xmlns:a16="http://schemas.microsoft.com/office/drawing/2014/main" val="2083103300"/>
                    </a:ext>
                  </a:extLst>
                </a:gridCol>
                <a:gridCol w="529756">
                  <a:extLst>
                    <a:ext uri="{9D8B030D-6E8A-4147-A177-3AD203B41FA5}">
                      <a16:colId xmlns:a16="http://schemas.microsoft.com/office/drawing/2014/main" val="533192416"/>
                    </a:ext>
                  </a:extLst>
                </a:gridCol>
                <a:gridCol w="502030">
                  <a:extLst>
                    <a:ext uri="{9D8B030D-6E8A-4147-A177-3AD203B41FA5}">
                      <a16:colId xmlns:a16="http://schemas.microsoft.com/office/drawing/2014/main" val="93678787"/>
                    </a:ext>
                  </a:extLst>
                </a:gridCol>
                <a:gridCol w="526256">
                  <a:extLst>
                    <a:ext uri="{9D8B030D-6E8A-4147-A177-3AD203B41FA5}">
                      <a16:colId xmlns:a16="http://schemas.microsoft.com/office/drawing/2014/main" val="1243840185"/>
                    </a:ext>
                  </a:extLst>
                </a:gridCol>
                <a:gridCol w="826459">
                  <a:extLst>
                    <a:ext uri="{9D8B030D-6E8A-4147-A177-3AD203B41FA5}">
                      <a16:colId xmlns:a16="http://schemas.microsoft.com/office/drawing/2014/main" val="1842393710"/>
                    </a:ext>
                  </a:extLst>
                </a:gridCol>
              </a:tblGrid>
              <a:tr h="337296">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Essential</a:t>
                      </a:r>
                    </a:p>
                    <a:p>
                      <a:pPr algn="ctr"/>
                      <a:r>
                        <a:rPr lang="en-GB" sz="700" b="1" dirty="0">
                          <a:ln>
                            <a:noFill/>
                          </a:ln>
                          <a:solidFill>
                            <a:schemeClr val="tx1"/>
                          </a:solidFill>
                          <a:effectLst/>
                          <a:latin typeface="Arial" panose="020B0604020202020204" pitchFamily="34" charset="0"/>
                          <a:cs typeface="Arial" panose="020B0604020202020204" pitchFamily="34" charset="0"/>
                        </a:rPr>
                        <a:t>Characteristic</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4">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Performance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900" dirty="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900" dirty="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900" dirty="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Harmonised Technical</a:t>
                      </a:r>
                      <a:r>
                        <a:rPr lang="en-GB" sz="700" b="1" baseline="0" dirty="0">
                          <a:ln>
                            <a:noFill/>
                          </a:ln>
                          <a:solidFill>
                            <a:schemeClr val="tx1"/>
                          </a:solidFill>
                          <a:effectLst/>
                          <a:latin typeface="Arial" panose="020B0604020202020204" pitchFamily="34" charset="0"/>
                          <a:cs typeface="Arial" panose="020B0604020202020204" pitchFamily="34" charset="0"/>
                        </a:rPr>
                        <a:t> Specification</a:t>
                      </a:r>
                      <a:endParaRPr lang="en-GB" sz="700" b="1" dirty="0">
                        <a:ln>
                          <a:noFill/>
                        </a:ln>
                        <a:solidFill>
                          <a:schemeClr val="tx1"/>
                        </a:solidFill>
                        <a:effectLst/>
                        <a:latin typeface="Arial" panose="020B060402020202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7539125"/>
                  </a:ext>
                </a:extLst>
              </a:tr>
              <a:tr h="131224">
                <a:tc rowSpan="2">
                  <a:txBody>
                    <a:bodyPr/>
                    <a:lstStyle/>
                    <a:p>
                      <a:pPr algn="ctr"/>
                      <a:r>
                        <a:rPr lang="en-GB" sz="700" b="1">
                          <a:ln>
                            <a:noFill/>
                          </a:ln>
                          <a:solidFill>
                            <a:schemeClr val="tx1"/>
                          </a:solidFill>
                          <a:effectLst/>
                          <a:latin typeface="Arial" panose="020B0604020202020204" pitchFamily="34" charset="0"/>
                          <a:cs typeface="Arial" panose="020B0604020202020204" pitchFamily="34" charset="0"/>
                        </a:rPr>
                        <a:t>Tolerances</a:t>
                      </a:r>
                      <a:r>
                        <a:rPr lang="en-GB" sz="700" b="1" baseline="0">
                          <a:ln>
                            <a:noFill/>
                          </a:ln>
                          <a:solidFill>
                            <a:schemeClr val="tx1"/>
                          </a:solidFill>
                          <a:effectLst/>
                          <a:latin typeface="Arial" panose="020B0604020202020204" pitchFamily="34" charset="0"/>
                          <a:cs typeface="Arial" panose="020B0604020202020204" pitchFamily="34" charset="0"/>
                        </a:rPr>
                        <a:t> </a:t>
                      </a:r>
                      <a:r>
                        <a:rPr lang="en-GB" sz="700" b="1" baseline="0" dirty="0">
                          <a:ln>
                            <a:noFill/>
                          </a:ln>
                          <a:solidFill>
                            <a:schemeClr val="tx1"/>
                          </a:solidFill>
                          <a:effectLst/>
                          <a:latin typeface="Arial" panose="020B0604020202020204" pitchFamily="34" charset="0"/>
                          <a:cs typeface="Arial" panose="020B0604020202020204" pitchFamily="34" charset="0"/>
                        </a:rPr>
                        <a:t>on dimensions &amp; shape</a:t>
                      </a:r>
                      <a:endParaRPr lang="en-GB" sz="700" b="1" dirty="0">
                        <a:ln>
                          <a:noFill/>
                        </a:ln>
                        <a:solidFill>
                          <a:schemeClr val="tx1"/>
                        </a:solidFill>
                        <a:effectLst/>
                        <a:latin typeface="Arial" panose="020B060402020202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Thickness</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90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EN 10029</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90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1">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EN10025-1 2004</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7111205"/>
                  </a:ext>
                </a:extLst>
              </a:tr>
              <a:tr h="131224">
                <a:tc vMerge="1">
                  <a:txBody>
                    <a:bodyPr/>
                    <a:lstStyle/>
                    <a:p>
                      <a:endParaRPr lang="en-GB"/>
                    </a:p>
                  </a:txBody>
                  <a:tcPr/>
                </a:tc>
                <a:tc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Flatness</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0" dirty="0">
                          <a:ln>
                            <a:noFill/>
                          </a:ln>
                          <a:solidFill>
                            <a:schemeClr val="tx1"/>
                          </a:solidFill>
                          <a:effectLst/>
                          <a:latin typeface="Arial" panose="020B0604020202020204" pitchFamily="34" charset="0"/>
                          <a:cs typeface="Arial" panose="020B0604020202020204" pitchFamily="34" charset="0"/>
                        </a:rPr>
                        <a:t>EN 10029</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411720570"/>
                  </a:ext>
                </a:extLst>
              </a:tr>
              <a:tr h="131224">
                <a:tc rowSpan="8">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Yield strength</a:t>
                      </a:r>
                    </a:p>
                    <a:p>
                      <a:pPr algn="ctr"/>
                      <a:r>
                        <a:rPr lang="en-GB" sz="700" b="1" dirty="0">
                          <a:ln>
                            <a:noFill/>
                          </a:ln>
                          <a:solidFill>
                            <a:schemeClr val="tx1"/>
                          </a:solidFill>
                          <a:effectLst/>
                          <a:latin typeface="Arial" panose="020B0604020202020204" pitchFamily="34" charset="0"/>
                          <a:cs typeface="Arial" panose="020B0604020202020204" pitchFamily="34" charset="0"/>
                        </a:rPr>
                        <a:t>(transverse)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Values Min (Mpa)</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2104998814"/>
                  </a:ext>
                </a:extLst>
              </a:tr>
              <a:tr h="112301">
                <a:tc vMerge="1">
                  <a:txBody>
                    <a:bodyPr/>
                    <a:lstStyle/>
                    <a:p>
                      <a:endParaRPr lang="en-GB" sz="900" dirty="0"/>
                    </a:p>
                  </a:txBody>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411365333"/>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16</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235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4137521996"/>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16</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225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1993437066"/>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215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546704000"/>
                  </a:ext>
                </a:extLst>
              </a:tr>
              <a:tr h="13122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80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215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800073690"/>
                  </a:ext>
                </a:extLst>
              </a:tr>
              <a:tr h="13122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80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215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3114437844"/>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195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079670789"/>
                  </a:ext>
                </a:extLst>
              </a:tr>
              <a:tr h="131224">
                <a:tc rowSpan="4">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Tensile strength</a:t>
                      </a:r>
                    </a:p>
                    <a:p>
                      <a:pPr algn="ctr"/>
                      <a:r>
                        <a:rPr lang="en-GB" sz="700" b="1" dirty="0">
                          <a:ln>
                            <a:noFill/>
                          </a:ln>
                          <a:solidFill>
                            <a:schemeClr val="tx1"/>
                          </a:solidFill>
                          <a:effectLst/>
                          <a:latin typeface="Arial" panose="020B0604020202020204" pitchFamily="34" charset="0"/>
                          <a:cs typeface="Arial" panose="020B0604020202020204" pitchFamily="34" charset="0"/>
                        </a:rPr>
                        <a:t>(transverse)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Values (Mpa)</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GB"/>
                    </a:p>
                  </a:txBody>
                  <a:tcPr/>
                </a:tc>
                <a:extLst>
                  <a:ext uri="{0D108BD9-81ED-4DB2-BD59-A6C34878D82A}">
                    <a16:rowId xmlns:a16="http://schemas.microsoft.com/office/drawing/2014/main" val="4256754940"/>
                  </a:ext>
                </a:extLst>
              </a:tr>
              <a:tr h="112301">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Min</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Max</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900" dirty="0"/>
                    </a:p>
                  </a:txBody>
                  <a:tcPr/>
                </a:tc>
                <a:extLst>
                  <a:ext uri="{0D108BD9-81ED-4DB2-BD59-A6C34878D82A}">
                    <a16:rowId xmlns:a16="http://schemas.microsoft.com/office/drawing/2014/main" val="3259937619"/>
                  </a:ext>
                </a:extLst>
              </a:tr>
              <a:tr h="13122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360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510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a16="http://schemas.microsoft.com/office/drawing/2014/main" val="1158544241"/>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350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lang="en-GB" sz="900" dirty="0"/>
                    </a:p>
                  </a:txBody>
                  <a:tcPr/>
                </a:tc>
                <a:extLst>
                  <a:ext uri="{0D108BD9-81ED-4DB2-BD59-A6C34878D82A}">
                    <a16:rowId xmlns:a16="http://schemas.microsoft.com/office/drawing/2014/main" val="2196458235"/>
                  </a:ext>
                </a:extLst>
              </a:tr>
              <a:tr h="131224">
                <a:tc rowSpan="6">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Elongation</a:t>
                      </a:r>
                    </a:p>
                    <a:p>
                      <a:pPr algn="ctr"/>
                      <a:r>
                        <a:rPr lang="en-GB" sz="700" b="1" dirty="0">
                          <a:ln>
                            <a:noFill/>
                          </a:ln>
                          <a:solidFill>
                            <a:schemeClr val="tx1"/>
                          </a:solidFill>
                          <a:effectLst/>
                          <a:latin typeface="Arial" panose="020B0604020202020204" pitchFamily="34" charset="0"/>
                          <a:cs typeface="Arial" panose="020B0604020202020204" pitchFamily="34" charset="0"/>
                        </a:rPr>
                        <a:t>(transverse)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effectLst/>
                          <a:latin typeface="Arial" panose="020B0604020202020204" pitchFamily="34" charset="0"/>
                          <a:ea typeface="Arial" panose="020B0604020202020204" pitchFamily="34" charset="0"/>
                          <a:cs typeface="Arial" panose="020B0604020202020204" pitchFamily="34" charset="0"/>
                        </a:rPr>
                        <a:t>Values Min (%, 5.65√so)</a:t>
                      </a:r>
                      <a:endParaRPr lang="en-GB" sz="700" b="1" dirty="0">
                        <a:effectLst/>
                        <a:latin typeface="Arial" panose="020B0604020202020204" pitchFamily="34" charset="0"/>
                        <a:ea typeface="Calibri" panose="020F050202020403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184011134"/>
                  </a:ext>
                </a:extLst>
              </a:tr>
              <a:tr h="112301">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280776352"/>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24</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299004375"/>
                  </a:ext>
                </a:extLst>
              </a:tr>
              <a:tr h="165980">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2660645075"/>
                  </a:ext>
                </a:extLst>
              </a:tr>
              <a:tr h="15528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22</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499071802"/>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22</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126267542"/>
                  </a:ext>
                </a:extLst>
              </a:tr>
              <a:tr h="262447">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Impact strength</a:t>
                      </a:r>
                    </a:p>
                    <a:p>
                      <a:pPr algn="ctr"/>
                      <a:r>
                        <a:rPr lang="en-GB" sz="700" b="1" dirty="0">
                          <a:ln>
                            <a:noFill/>
                          </a:ln>
                          <a:solidFill>
                            <a:schemeClr val="tx1"/>
                          </a:solidFill>
                          <a:effectLst/>
                          <a:latin typeface="Arial" panose="020B0604020202020204" pitchFamily="34" charset="0"/>
                          <a:cs typeface="Arial" panose="020B0604020202020204" pitchFamily="34" charset="0"/>
                        </a:rPr>
                        <a:t>(longitudinal)</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1" dirty="0">
                          <a:ln>
                            <a:noFill/>
                          </a:ln>
                          <a:solidFill>
                            <a:srgbClr val="C00000"/>
                          </a:solidFill>
                          <a:effectLst/>
                          <a:latin typeface="Arial" panose="020B0604020202020204" pitchFamily="34" charset="0"/>
                          <a:cs typeface="Arial" panose="020B0604020202020204" pitchFamily="34" charset="0"/>
                        </a:rPr>
                        <a:t>J2</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lnSpc>
                          <a:spcPts val="680"/>
                        </a:lnSpc>
                        <a:spcAft>
                          <a:spcPts val="0"/>
                        </a:spcAft>
                      </a:pPr>
                      <a:r>
                        <a:rPr lang="en-GB" sz="700" dirty="0">
                          <a:effectLst/>
                          <a:latin typeface="Arial" panose="020B0604020202020204" pitchFamily="34" charset="0"/>
                          <a:ea typeface="Arial" panose="020B0604020202020204" pitchFamily="34" charset="0"/>
                          <a:cs typeface="Arial" panose="020B0604020202020204" pitchFamily="34" charset="0"/>
                        </a:rPr>
                        <a:t>27J at – 20°C</a:t>
                      </a:r>
                      <a:endParaRPr lang="en-GB" sz="700" dirty="0">
                        <a:effectLst/>
                        <a:latin typeface="Arial" panose="020B0604020202020204" pitchFamily="34" charset="0"/>
                        <a:ea typeface="Calibri" panose="020F050202020403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1739368571"/>
                  </a:ext>
                </a:extLst>
              </a:tr>
              <a:tr h="131224">
                <a:tc rowSpan="4">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Weldability CEV</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Values Max (%)</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308527933"/>
                  </a:ext>
                </a:extLst>
              </a:tr>
              <a:tr h="112301">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2228514972"/>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0.35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2254816574"/>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0.38</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1417091636"/>
                  </a:ext>
                </a:extLst>
              </a:tr>
              <a:tr h="131224">
                <a:tc rowSpan="6">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Durability</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Values Max (%)</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GB" sz="900" dirty="0"/>
                    </a:p>
                  </a:txBody>
                  <a:tcPr/>
                </a:tc>
                <a:extLst>
                  <a:ext uri="{0D108BD9-81ED-4DB2-BD59-A6C34878D82A}">
                    <a16:rowId xmlns:a16="http://schemas.microsoft.com/office/drawing/2014/main" val="4182764523"/>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5">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5">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&lt;=150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C:</a:t>
                      </a:r>
                      <a:r>
                        <a:rPr lang="en-GB" sz="700" b="0" baseline="0" dirty="0">
                          <a:ln>
                            <a:noFill/>
                          </a:ln>
                          <a:solidFill>
                            <a:schemeClr val="tx1"/>
                          </a:solidFill>
                          <a:effectLst/>
                          <a:latin typeface="Arial" panose="020B0604020202020204" pitchFamily="34" charset="0"/>
                          <a:cs typeface="Arial" panose="020B0604020202020204" pitchFamily="34" charset="0"/>
                        </a:rPr>
                        <a:t> 0.17</a:t>
                      </a:r>
                      <a:endParaRPr lang="en-GB" sz="700" b="0" dirty="0">
                        <a:ln>
                          <a:noFill/>
                        </a:ln>
                        <a:solidFill>
                          <a:schemeClr val="tx1"/>
                        </a:solidFill>
                        <a:effectLst/>
                        <a:latin typeface="Arial" panose="020B060402020202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a:p>
                  </a:txBody>
                  <a:tcPr/>
                </a:tc>
                <a:extLst>
                  <a:ext uri="{0D108BD9-81ED-4DB2-BD59-A6C34878D82A}">
                    <a16:rowId xmlns:a16="http://schemas.microsoft.com/office/drawing/2014/main" val="1770959705"/>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Mn: 1.40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a:p>
                  </a:txBody>
                  <a:tcPr/>
                </a:tc>
                <a:extLst>
                  <a:ext uri="{0D108BD9-81ED-4DB2-BD59-A6C34878D82A}">
                    <a16:rowId xmlns:a16="http://schemas.microsoft.com/office/drawing/2014/main" val="1709874336"/>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P: 0.025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900" dirty="0"/>
                    </a:p>
                  </a:txBody>
                  <a:tcPr/>
                </a:tc>
                <a:extLst>
                  <a:ext uri="{0D108BD9-81ED-4DB2-BD59-A6C34878D82A}">
                    <a16:rowId xmlns:a16="http://schemas.microsoft.com/office/drawing/2014/main" val="1588404231"/>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S: 0.025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900" dirty="0"/>
                    </a:p>
                  </a:txBody>
                  <a:tcPr/>
                </a:tc>
                <a:extLst>
                  <a:ext uri="{0D108BD9-81ED-4DB2-BD59-A6C34878D82A}">
                    <a16:rowId xmlns:a16="http://schemas.microsoft.com/office/drawing/2014/main" val="2990073955"/>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Cu: 0.55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432557"/>
                  </a:ext>
                </a:extLst>
              </a:tr>
            </a:tbl>
          </a:graphicData>
        </a:graphic>
      </p:graphicFrame>
      <p:pic>
        <p:nvPicPr>
          <p:cNvPr id="8" name="Picture 7">
            <a:extLst>
              <a:ext uri="{FF2B5EF4-FFF2-40B4-BE49-F238E27FC236}">
                <a16:creationId xmlns:a16="http://schemas.microsoft.com/office/drawing/2014/main" id="{9CAB4A9E-17AA-421E-BF83-C130CAFF93C8}"/>
              </a:ext>
            </a:extLst>
          </p:cNvPr>
          <p:cNvPicPr>
            <a:picLocks noChangeAspect="1"/>
          </p:cNvPicPr>
          <p:nvPr/>
        </p:nvPicPr>
        <p:blipFill>
          <a:blip r:embed="rId4"/>
          <a:stretch>
            <a:fillRect/>
          </a:stretch>
        </p:blipFill>
        <p:spPr>
          <a:xfrm>
            <a:off x="449679" y="5645895"/>
            <a:ext cx="746975" cy="415047"/>
          </a:xfrm>
          <a:prstGeom prst="rect">
            <a:avLst/>
          </a:prstGeom>
        </p:spPr>
      </p:pic>
      <p:pic>
        <p:nvPicPr>
          <p:cNvPr id="10" name="Picture 9">
            <a:extLst>
              <a:ext uri="{FF2B5EF4-FFF2-40B4-BE49-F238E27FC236}">
                <a16:creationId xmlns:a16="http://schemas.microsoft.com/office/drawing/2014/main" id="{3766A0CF-0B6B-4DCE-AC69-DDF333F96E51}"/>
              </a:ext>
            </a:extLst>
          </p:cNvPr>
          <p:cNvPicPr>
            <a:picLocks noChangeAspect="1"/>
          </p:cNvPicPr>
          <p:nvPr/>
        </p:nvPicPr>
        <p:blipFill>
          <a:blip r:embed="rId5"/>
          <a:stretch>
            <a:fillRect/>
          </a:stretch>
        </p:blipFill>
        <p:spPr>
          <a:xfrm>
            <a:off x="8037486" y="1239499"/>
            <a:ext cx="812738" cy="970505"/>
          </a:xfrm>
          <a:prstGeom prst="rect">
            <a:avLst/>
          </a:prstGeom>
        </p:spPr>
      </p:pic>
    </p:spTree>
    <p:extLst>
      <p:ext uri="{BB962C8B-B14F-4D97-AF65-F5344CB8AC3E}">
        <p14:creationId xmlns:p14="http://schemas.microsoft.com/office/powerpoint/2010/main" val="13388400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TotalTime>
  <Words>434</Words>
  <Application>Microsoft Office PowerPoint</Application>
  <PresentationFormat>A4 Paper (210x297 mm)</PresentationFormat>
  <Paragraphs>164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Cumming</dc:creator>
  <cp:lastModifiedBy>Clark Dalziel</cp:lastModifiedBy>
  <cp:revision>67</cp:revision>
  <cp:lastPrinted>2019-08-27T07:39:38Z</cp:lastPrinted>
  <dcterms:created xsi:type="dcterms:W3CDTF">2016-08-29T14:14:14Z</dcterms:created>
  <dcterms:modified xsi:type="dcterms:W3CDTF">2020-12-21T08:21:16Z</dcterms:modified>
</cp:coreProperties>
</file>