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1b6a40b4697c4a76" Type="http://schemas.microsoft.com/office/2006/relationships/ui/extensibility" Target="customUI/customUI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20"/>
  </p:notesMasterIdLst>
  <p:handoutMasterIdLst>
    <p:handoutMasterId r:id="rId21"/>
  </p:handoutMasterIdLst>
  <p:sldIdLst>
    <p:sldId id="274" r:id="rId5"/>
    <p:sldId id="270" r:id="rId6"/>
    <p:sldId id="6355" r:id="rId7"/>
    <p:sldId id="314" r:id="rId8"/>
    <p:sldId id="315" r:id="rId9"/>
    <p:sldId id="316" r:id="rId10"/>
    <p:sldId id="6354" r:id="rId11"/>
    <p:sldId id="327" r:id="rId12"/>
    <p:sldId id="350" r:id="rId13"/>
    <p:sldId id="301" r:id="rId14"/>
    <p:sldId id="302" r:id="rId15"/>
    <p:sldId id="303" r:id="rId16"/>
    <p:sldId id="325" r:id="rId17"/>
    <p:sldId id="326" r:id="rId18"/>
    <p:sldId id="6353" r:id="rId19"/>
  </p:sldIdLst>
  <p:sldSz cx="9145588" cy="5145088"/>
  <p:notesSz cx="7010400" cy="9236075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8" userDrawn="1">
          <p15:clr>
            <a:srgbClr val="A4A3A4"/>
          </p15:clr>
        </p15:guide>
        <p15:guide id="2" orient="horz" pos="3037">
          <p15:clr>
            <a:srgbClr val="A4A3A4"/>
          </p15:clr>
        </p15:guide>
        <p15:guide id="3" orient="horz" pos="757">
          <p15:clr>
            <a:srgbClr val="A4A3A4"/>
          </p15:clr>
        </p15:guide>
        <p15:guide id="4" orient="horz" pos="2812">
          <p15:clr>
            <a:srgbClr val="A4A3A4"/>
          </p15:clr>
        </p15:guide>
        <p15:guide id="5" pos="5621">
          <p15:clr>
            <a:srgbClr val="A4A3A4"/>
          </p15:clr>
        </p15:guide>
        <p15:guide id="6" pos="4837">
          <p15:clr>
            <a:srgbClr val="A4A3A4"/>
          </p15:clr>
        </p15:guide>
        <p15:guide id="7" pos="1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042"/>
    <a:srgbClr val="8F999E"/>
    <a:srgbClr val="E3E6E5"/>
    <a:srgbClr val="DBAE47"/>
    <a:srgbClr val="05934A"/>
    <a:srgbClr val="C15A2D"/>
    <a:srgbClr val="939598"/>
    <a:srgbClr val="696D6F"/>
    <a:srgbClr val="1E497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9" autoAdjust="0"/>
    <p:restoredTop sz="95634" autoAdjust="0"/>
  </p:normalViewPr>
  <p:slideViewPr>
    <p:cSldViewPr snapToObjects="1">
      <p:cViewPr>
        <p:scale>
          <a:sx n="106" d="100"/>
          <a:sy n="106" d="100"/>
        </p:scale>
        <p:origin x="498" y="-162"/>
      </p:cViewPr>
      <p:guideLst>
        <p:guide orient="horz" pos="458"/>
        <p:guide orient="horz" pos="3037"/>
        <p:guide orient="horz" pos="757"/>
        <p:guide orient="horz" pos="2812"/>
        <p:guide pos="5621"/>
        <p:guide pos="4837"/>
        <p:guide pos="1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834" y="-9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>
                <a:cs typeface="Arial" pitchFamily="34" charset="0"/>
              </a:rPr>
              <a:t>30/08/2023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73094" tIns="73094" rIns="73094" bIns="73094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897467" y="8772668"/>
            <a:ext cx="1111312" cy="461804"/>
          </a:xfrm>
          <a:prstGeom prst="rect">
            <a:avLst/>
          </a:prstGeom>
        </p:spPr>
        <p:txBody>
          <a:bodyPr vert="horz" lIns="0" tIns="36547" rIns="92830" bIns="36547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7894" y="76968"/>
            <a:ext cx="5129496" cy="384836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18743" y="65422"/>
            <a:ext cx="1448816" cy="384836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30/08/2023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07963" y="547688"/>
            <a:ext cx="7418388" cy="4173537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204" y="5027161"/>
            <a:ext cx="5628244" cy="35162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6189" lvl="2" indent="-146189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92378" lvl="3" indent="-146189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7893" y="8772668"/>
            <a:ext cx="4907280" cy="36362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86102" y="8772668"/>
            <a:ext cx="1010991" cy="36362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n-US" sz="12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lang="en-US" sz="12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lang="en-AU" sz="12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LIBERT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kite, flying, day&#10;&#10;Description automatically generated">
            <a:extLst>
              <a:ext uri="{FF2B5EF4-FFF2-40B4-BE49-F238E27FC236}">
                <a16:creationId xmlns:a16="http://schemas.microsoft.com/office/drawing/2014/main" id="{2965DB98-411D-498F-9047-2EEC0E7E8D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5145088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66BC272F-26AA-4A81-87CF-FC1D40475AD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8759" y="1184176"/>
            <a:ext cx="3150941" cy="8774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625">
                <a:solidFill>
                  <a:schemeClr val="bg1"/>
                </a:solidFill>
                <a:latin typeface="Century Gothic Pro" panose="020B0802020202020204" pitchFamily="34" charset="0"/>
              </a:defRPr>
            </a:lvl1pPr>
          </a:lstStyle>
          <a:p>
            <a:pPr lvl="0"/>
            <a:r>
              <a:rPr lang="en-GB" dirty="0"/>
              <a:t>POWERPOINT PRESENTATION TITLE.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622372C-7C9E-4B3E-B1A1-90C3EAE240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43" y="4176242"/>
            <a:ext cx="1905794" cy="452608"/>
          </a:xfrm>
          <a:prstGeom prst="rect">
            <a:avLst/>
          </a:prstGeom>
        </p:spPr>
      </p:pic>
      <p:sp>
        <p:nvSpPr>
          <p:cNvPr id="10" name="SmartArt Placeholder 13">
            <a:extLst>
              <a:ext uri="{FF2B5EF4-FFF2-40B4-BE49-F238E27FC236}">
                <a16:creationId xmlns:a16="http://schemas.microsoft.com/office/drawing/2014/main" id="{EE9A9685-28CB-4539-AC44-807BE954B128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11206" y="2241447"/>
            <a:ext cx="35106" cy="451039"/>
          </a:xfrm>
          <a:solidFill>
            <a:srgbClr val="00B0F0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00B0F0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60F243EA-416D-4434-B867-B96D61D55D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8804" y="2215063"/>
            <a:ext cx="3527977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7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Support copy and title text to be placed here across 2/3 lines</a:t>
            </a:r>
          </a:p>
        </p:txBody>
      </p:sp>
      <p:sp>
        <p:nvSpPr>
          <p:cNvPr id="13" name="SmartArt Placeholder 13">
            <a:extLst>
              <a:ext uri="{FF2B5EF4-FFF2-40B4-BE49-F238E27FC236}">
                <a16:creationId xmlns:a16="http://schemas.microsoft.com/office/drawing/2014/main" id="{7B0C918D-2A47-474D-BCAF-6F4672763D83}"/>
              </a:ext>
            </a:extLst>
          </p:cNvPr>
          <p:cNvSpPr>
            <a:spLocks noGrp="1"/>
          </p:cNvSpPr>
          <p:nvPr>
            <p:ph type="dgm" sz="quarter" idx="17" hasCustomPrompt="1"/>
          </p:nvPr>
        </p:nvSpPr>
        <p:spPr>
          <a:xfrm>
            <a:off x="611206" y="3919098"/>
            <a:ext cx="35106" cy="572960"/>
          </a:xfrm>
          <a:solidFill>
            <a:srgbClr val="00B0F0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00B0F0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9ABC77A4-A7C7-444D-BD6B-F3554BE91C0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8804" y="3919098"/>
            <a:ext cx="3578450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725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Presenter Name, Job Description Date</a:t>
            </a:r>
          </a:p>
        </p:txBody>
      </p:sp>
    </p:spTree>
    <p:extLst>
      <p:ext uri="{BB962C8B-B14F-4D97-AF65-F5344CB8AC3E}">
        <p14:creationId xmlns:p14="http://schemas.microsoft.com/office/powerpoint/2010/main" val="382143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C45681E4-D718-460F-B77E-1B1B3642592C}"/>
              </a:ext>
            </a:extLst>
          </p:cNvPr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0" y="4757399"/>
            <a:ext cx="7561313" cy="387689"/>
          </a:xfrm>
          <a:prstGeom prst="rect">
            <a:avLst/>
          </a:prstGeom>
        </p:spPr>
        <p:txBody>
          <a:bodyPr lIns="1116000" tIns="216000" bIns="216000"/>
          <a:lstStyle>
            <a:lvl1pPr>
              <a:defRPr sz="67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 sz="675" b="1" dirty="0">
                <a:solidFill>
                  <a:srgbClr val="36BCEE"/>
                </a:solidFill>
                <a:latin typeface="Century Gothic" panose="020B0502020202020204" pitchFamily="34" charset="0"/>
              </a:rPr>
              <a:t>PRESENTATION TITLE  I  SECTION TITLE</a:t>
            </a:r>
            <a:endParaRPr lang="en-GB" sz="675" dirty="0">
              <a:solidFill>
                <a:srgbClr val="36BCE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picture containing kite, flying, sky, colorful&#10;&#10;Description automatically generated">
            <a:extLst>
              <a:ext uri="{FF2B5EF4-FFF2-40B4-BE49-F238E27FC236}">
                <a16:creationId xmlns:a16="http://schemas.microsoft.com/office/drawing/2014/main" id="{03035C5C-E6A3-41E3-955F-380401154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8"/>
          <a:stretch/>
        </p:blipFill>
        <p:spPr>
          <a:xfrm>
            <a:off x="0" y="0"/>
            <a:ext cx="9145588" cy="4757399"/>
          </a:xfrm>
          <a:prstGeom prst="rect">
            <a:avLst/>
          </a:prstGeom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33C529D-4C0F-410D-AC5B-599B1300314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8759" y="1184176"/>
            <a:ext cx="3150941" cy="87743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625">
                <a:solidFill>
                  <a:schemeClr val="bg1"/>
                </a:solidFill>
                <a:latin typeface="Century Gothic Pro" panose="020B0802020202020204" pitchFamily="34" charset="0"/>
              </a:defRPr>
            </a:lvl1pPr>
          </a:lstStyle>
          <a:p>
            <a:pPr lvl="0"/>
            <a:r>
              <a:rPr lang="en-GB" dirty="0"/>
              <a:t>BREAKER PAGE TEMPLATE.</a:t>
            </a:r>
          </a:p>
        </p:txBody>
      </p:sp>
      <p:sp>
        <p:nvSpPr>
          <p:cNvPr id="9" name="SmartArt Placeholder 13">
            <a:extLst>
              <a:ext uri="{FF2B5EF4-FFF2-40B4-BE49-F238E27FC236}">
                <a16:creationId xmlns:a16="http://schemas.microsoft.com/office/drawing/2014/main" id="{48C76282-5A64-47AA-870B-D294160CC841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11206" y="2241447"/>
            <a:ext cx="35106" cy="451039"/>
          </a:xfrm>
          <a:solidFill>
            <a:srgbClr val="12326E"/>
          </a:solidFill>
          <a:ln>
            <a:noFill/>
          </a:ln>
        </p:spPr>
        <p:txBody>
          <a:bodyPr/>
          <a:lstStyle>
            <a:lvl1pPr>
              <a:defRPr sz="600">
                <a:solidFill>
                  <a:srgbClr val="12326E"/>
                </a:solidFill>
              </a:defRPr>
            </a:lvl1pPr>
          </a:lstStyle>
          <a:p>
            <a:r>
              <a:rPr lang="en-GB" dirty="0"/>
              <a:t>shape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C66D482-BF82-42FC-966B-2A4729ABDD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8804" y="2215063"/>
            <a:ext cx="3527977" cy="599585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7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dirty="0"/>
              <a:t>Support copy and title text to be placed here across 2/3 lines</a:t>
            </a:r>
          </a:p>
        </p:txBody>
      </p:sp>
    </p:spTree>
    <p:extLst>
      <p:ext uri="{BB962C8B-B14F-4D97-AF65-F5344CB8AC3E}">
        <p14:creationId xmlns:p14="http://schemas.microsoft.com/office/powerpoint/2010/main" val="21521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8E8E7BA-3A3F-46A0-9872-9D0C77E597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86379677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8E8E7BA-3A3F-46A0-9872-9D0C77E59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1B55EE2-4FBD-48E6-89FD-94128CEED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TITLE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72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8E8E7BA-3A3F-46A0-9872-9D0C77E597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1248258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48E8E7BA-3A3F-46A0-9872-9D0C77E597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1B55EE2-4FBD-48E6-89FD-94128CEED2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>
              <a:defRPr/>
            </a:lvl1pPr>
          </a:lstStyle>
          <a:p>
            <a:r>
              <a:rPr lang="en-US" dirty="0"/>
              <a:t>TITLE HEADER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D249B-E06F-451D-85E8-84776C5A89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1035" y="592141"/>
            <a:ext cx="8138144" cy="164031"/>
          </a:xfrm>
        </p:spPr>
        <p:txBody>
          <a:bodyPr anchor="ctr"/>
          <a:lstStyle>
            <a:lvl1pPr>
              <a:lnSpc>
                <a:spcPct val="100000"/>
              </a:lnSpc>
              <a:spcBef>
                <a:spcPts val="0"/>
              </a:spcBef>
              <a:defRPr sz="1125" b="1">
                <a:solidFill>
                  <a:srgbClr val="12326E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Sub-header or support copy to be placed here across two to three lines</a:t>
            </a:r>
          </a:p>
        </p:txBody>
      </p:sp>
    </p:spTree>
    <p:extLst>
      <p:ext uri="{BB962C8B-B14F-4D97-AF65-F5344CB8AC3E}">
        <p14:creationId xmlns:p14="http://schemas.microsoft.com/office/powerpoint/2010/main" val="146524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95DE5453-9FBD-4311-BA67-DD247F8D3E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5145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F52273-01A8-4738-8709-7CA10B800D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D608580-FE0F-42C4-B5CF-5079D87793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1585" y="903964"/>
            <a:ext cx="8138144" cy="30965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125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For further information, please contact the following people: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B031132-89B4-4B24-8DE5-EFBD681BFF3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1585" y="1392271"/>
            <a:ext cx="3237872" cy="1661434"/>
          </a:xfrm>
        </p:spPr>
        <p:txBody>
          <a:bodyPr/>
          <a:lstStyle>
            <a:lvl1pPr>
              <a:lnSpc>
                <a:spcPct val="100000"/>
              </a:lnSpc>
              <a:defRPr sz="112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lnSpc>
                <a:spcPct val="100000"/>
              </a:lnSpc>
              <a:defRPr sz="1125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125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125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1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Forename Surname</a:t>
            </a:r>
          </a:p>
          <a:p>
            <a:pPr lvl="0"/>
            <a:r>
              <a:rPr lang="en-US" dirty="0"/>
              <a:t>Job Title</a:t>
            </a:r>
          </a:p>
          <a:p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+44 (0) 1234 567 891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+44 (0) 12345 678 910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surname.forename@libertysteelgroup.com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36BC537-4E80-45C4-BB01-441B1B4119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88096" y="1392271"/>
            <a:ext cx="3237872" cy="1661434"/>
          </a:xfrm>
        </p:spPr>
        <p:txBody>
          <a:bodyPr/>
          <a:lstStyle>
            <a:lvl1pPr>
              <a:lnSpc>
                <a:spcPct val="100000"/>
              </a:lnSpc>
              <a:defRPr sz="1125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lnSpc>
                <a:spcPct val="100000"/>
              </a:lnSpc>
              <a:defRPr sz="1125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125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125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125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Forename Surname</a:t>
            </a:r>
          </a:p>
          <a:p>
            <a:pPr lvl="0"/>
            <a:r>
              <a:rPr lang="en-US" dirty="0"/>
              <a:t>Job Title</a:t>
            </a:r>
          </a:p>
          <a:p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+44 (0) 1234 567 891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+44 (0) 12345 678 910</a:t>
            </a:r>
            <a:b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25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sz="1125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surname.forename@libertysteelgroup.com</a:t>
            </a:r>
          </a:p>
        </p:txBody>
      </p:sp>
    </p:spTree>
    <p:extLst>
      <p:ext uri="{BB962C8B-B14F-4D97-AF65-F5344CB8AC3E}">
        <p14:creationId xmlns:p14="http://schemas.microsoft.com/office/powerpoint/2010/main" val="167471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355" y="1111126"/>
            <a:ext cx="8218910" cy="3350544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2pPr>
            <a:lvl3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3pPr>
            <a:lvl4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4pPr>
            <a:lvl5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 baseline="0">
                <a:solidFill>
                  <a:schemeClr val="accent1"/>
                </a:solidFill>
              </a:defRPr>
            </a:lvl5pPr>
            <a:lvl6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6pPr>
            <a:lvl7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7pPr>
            <a:lvl8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8pPr>
            <a:lvl9pPr marL="0" indent="0">
              <a:lnSpc>
                <a:spcPts val="1169"/>
              </a:lnSpc>
              <a:spcAft>
                <a:spcPts val="1063"/>
              </a:spcAft>
              <a:buFontTx/>
              <a:buNone/>
              <a:defRPr sz="975" b="1">
                <a:solidFill>
                  <a:schemeClr val="accent1"/>
                </a:solidFill>
              </a:defRPr>
            </a:lvl9pPr>
          </a:lstStyle>
          <a:p>
            <a:pPr lvl="0"/>
            <a:r>
              <a:rPr lang="en-AU" noProof="0"/>
              <a:t>Use the increase/decrease list level buttons to change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  <a:p>
            <a:pPr lvl="5"/>
            <a:endParaRPr lang="en-AU" noProof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2395DC-7BA8-4EF8-B92E-4B8E6A69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A352380-AA95-4D88-8A7E-3DCCA83B89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4531" y="1871859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49BDBFEE-94B0-45F9-869C-98F2F9E873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4102" y="1111124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61E36714-AF73-4B1C-96E5-ABB2635232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4102" y="1491491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468B7204-21B8-46BA-9AD0-DE0A4D3AC08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4102" y="2254630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DCB0F119-1F36-4F90-A98F-51D46A773B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4102" y="2636303"/>
            <a:ext cx="209550" cy="222250"/>
          </a:xfrm>
        </p:spPr>
        <p:txBody>
          <a:bodyPr/>
          <a:lstStyle>
            <a:lvl1pPr>
              <a:lnSpc>
                <a:spcPts val="1169"/>
              </a:lnSpc>
              <a:spcAft>
                <a:spcPts val="1063"/>
              </a:spcAft>
              <a:defRPr sz="975">
                <a:solidFill>
                  <a:schemeClr val="bg2"/>
                </a:solidFill>
              </a:defRPr>
            </a:lvl1pPr>
            <a:lvl2pPr>
              <a:lnSpc>
                <a:spcPts val="1169"/>
              </a:lnSpc>
              <a:spcAft>
                <a:spcPts val="1063"/>
              </a:spcAft>
              <a:defRPr sz="975"/>
            </a:lvl2pPr>
            <a:lvl3pPr marL="0" indent="0">
              <a:lnSpc>
                <a:spcPts val="1169"/>
              </a:lnSpc>
              <a:spcAft>
                <a:spcPts val="1063"/>
              </a:spcAft>
              <a:buNone/>
              <a:defRPr sz="975" b="1">
                <a:solidFill>
                  <a:schemeClr val="accent1"/>
                </a:solidFill>
              </a:defRPr>
            </a:lvl3pPr>
            <a:lvl4pPr>
              <a:lnSpc>
                <a:spcPts val="1169"/>
              </a:lnSpc>
              <a:spcAft>
                <a:spcPts val="1063"/>
              </a:spcAft>
              <a:defRPr sz="975"/>
            </a:lvl4pPr>
            <a:lvl5pPr>
              <a:lnSpc>
                <a:spcPts val="1169"/>
              </a:lnSpc>
              <a:spcAft>
                <a:spcPts val="1063"/>
              </a:spcAft>
              <a:defRPr sz="975"/>
            </a:lvl5pPr>
          </a:lstStyle>
          <a:p>
            <a:pPr lvl="0"/>
            <a:r>
              <a:rPr lang="en-AU"/>
              <a:t>#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76311E4-924A-41DF-9A0C-C7D8D34655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713" y="4766509"/>
            <a:ext cx="167668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AU" sz="825" b="1" smtClean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pPr defTabSz="914225">
              <a:defRPr/>
            </a:pPr>
            <a:fld id="{CE1B70CE-F4BC-4B6F-A663-B479B5E51611}" type="slidenum">
              <a:rPr lang="en-US" smtClean="0">
                <a:solidFill>
                  <a:srgbClr val="12326E"/>
                </a:solidFill>
                <a:latin typeface="Calibri Light"/>
              </a:rPr>
              <a:pPr defTabSz="914225">
                <a:defRPr/>
              </a:pPr>
              <a:t>‹#›</a:t>
            </a:fld>
            <a:endParaRPr lang="en-US">
              <a:solidFill>
                <a:srgbClr val="12326E"/>
              </a:solidFill>
              <a:latin typeface="Calibri Light"/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7256E03-A911-4CA5-8226-9EDC307FD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381" y="4766509"/>
            <a:ext cx="437944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25" b="1">
                <a:solidFill>
                  <a:schemeClr val="accent1"/>
                </a:solidFill>
              </a:defRPr>
            </a:lvl1pPr>
          </a:lstStyle>
          <a:p>
            <a:pPr defTabSz="914225">
              <a:defRPr/>
            </a:pPr>
            <a:r>
              <a:rPr lang="en-GB">
                <a:solidFill>
                  <a:srgbClr val="12326E"/>
                </a:solidFill>
                <a:latin typeface="Calibri Light"/>
              </a:rPr>
              <a:t>| PowerPoint document title goes here. </a:t>
            </a:r>
            <a:r>
              <a:rPr lang="en-GB" b="0">
                <a:solidFill>
                  <a:srgbClr val="12326E"/>
                </a:solidFill>
                <a:latin typeface="Calibri Light"/>
              </a:rPr>
              <a:t>Subtitle goes here</a:t>
            </a:r>
            <a:endParaRPr lang="en-AU" b="0">
              <a:solidFill>
                <a:srgbClr val="12326E"/>
              </a:solidFill>
              <a:latin typeface="Calibri Light"/>
            </a:endParaRP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823CE97-841C-4759-9344-236C9B78D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8082" y="4752000"/>
            <a:ext cx="1692635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125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defTabSz="914225">
              <a:defRPr/>
            </a:pPr>
            <a:r>
              <a:rPr lang="en-US">
                <a:solidFill>
                  <a:prstClr val="white"/>
                </a:solidFill>
                <a:latin typeface="Calibri"/>
              </a:rPr>
              <a:t>Business unit</a:t>
            </a:r>
            <a:endParaRPr lang="en-A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56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840">
          <p15:clr>
            <a:srgbClr val="FBAE40"/>
          </p15:clr>
        </p15:guide>
        <p15:guide id="4" pos="288">
          <p15:clr>
            <a:srgbClr val="FBAE40"/>
          </p15:clr>
        </p15:guide>
        <p15:guide id="5" orient="horz" pos="43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 baseline="0"/>
            </a:lvl5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2395DC-7BA8-4EF8-B92E-4B8E6A69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2132B43-CE0D-4562-9A9B-44DB3B071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0711" y="4766506"/>
            <a:ext cx="167668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en-AU" sz="1100" b="1" smtClean="0">
                <a:solidFill>
                  <a:schemeClr val="accent1"/>
                </a:solidFill>
                <a:latin typeface="+mn-lt"/>
                <a:cs typeface="Arial" pitchFamily="34" charset="0"/>
              </a:defRPr>
            </a:lvl1pPr>
          </a:lstStyle>
          <a:p>
            <a:fld id="{CE1B70CE-F4BC-4B6F-A663-B479B5E51611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567FC75-41DD-4163-B709-F5E6E325B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380" y="4766506"/>
            <a:ext cx="437944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 b="1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| PowerPoint document title goes here. </a:t>
            </a:r>
            <a:r>
              <a:rPr lang="en-GB" b="0" dirty="0"/>
              <a:t>Subtitle goes here</a:t>
            </a:r>
            <a:endParaRPr lang="en-AU" b="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BB4F1F-6179-4449-8C1D-007D69586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38080" y="4752000"/>
            <a:ext cx="1692635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99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Business unit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455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31A9E06-0EC2-4B24-A307-FE23116B9CF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344373999"/>
              </p:ext>
            </p:extLst>
          </p:nvPr>
        </p:nvGraphicFramePr>
        <p:xfrm>
          <a:off x="1191" y="1192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44" imgH="344" progId="TCLayout.ActiveDocument.1">
                  <p:embed/>
                </p:oleObj>
              </mc:Choice>
              <mc:Fallback>
                <p:oleObj name="think-cell Slide" r:id="rId10" imgW="344" imgH="34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31A9E06-0EC2-4B24-A307-FE23116B9C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91" y="1192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32ECDD4B-BAE6-4130-96C5-60086888888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4756138"/>
            <a:ext cx="9145588" cy="405125"/>
          </a:xfrm>
          <a:prstGeom prst="rect">
            <a:avLst/>
          </a:prstGeom>
          <a:solidFill>
            <a:srgbClr val="323E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EDE2978-0824-490A-BCCC-7B69AC19D65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955" y="4871792"/>
            <a:ext cx="706771" cy="167852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412A08AB-A345-49BE-9625-4854D1C5E6E2}"/>
              </a:ext>
            </a:extLst>
          </p:cNvPr>
          <p:cNvSpPr txBox="1">
            <a:spLocks/>
          </p:cNvSpPr>
          <p:nvPr userDrawn="1"/>
        </p:nvSpPr>
        <p:spPr>
          <a:xfrm>
            <a:off x="2133705" y="4225089"/>
            <a:ext cx="1830116" cy="273928"/>
          </a:xfrm>
          <a:prstGeom prst="rect">
            <a:avLst/>
          </a:prstGeom>
        </p:spPr>
        <p:txBody>
          <a:bodyPr vert="horz" lIns="68592" tIns="34296" rIns="68592" bIns="34296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b="1" kern="1200">
                <a:solidFill>
                  <a:srgbClr val="00B0F0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675" dirty="0">
                <a:solidFill>
                  <a:schemeClr val="bg1"/>
                </a:solidFill>
              </a:rPr>
              <a:t>Presentation Title and Sub-Title</a:t>
            </a:r>
          </a:p>
        </p:txBody>
      </p:sp>
      <p:sp>
        <p:nvSpPr>
          <p:cNvPr id="17" name="Title Placeholder 16">
            <a:extLst>
              <a:ext uri="{FF2B5EF4-FFF2-40B4-BE49-F238E27FC236}">
                <a16:creationId xmlns:a16="http://schemas.microsoft.com/office/drawing/2014/main" id="{E7637093-8912-4D11-9334-6E3BC48C8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035" y="201004"/>
            <a:ext cx="8138692" cy="313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7C9E4CA-BD1A-4DD1-B29B-95B938C175B3}"/>
              </a:ext>
            </a:extLst>
          </p:cNvPr>
          <p:cNvSpPr txBox="1">
            <a:spLocks/>
          </p:cNvSpPr>
          <p:nvPr userDrawn="1"/>
        </p:nvSpPr>
        <p:spPr>
          <a:xfrm>
            <a:off x="607417" y="4881338"/>
            <a:ext cx="237119" cy="16205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AU" sz="1466" b="1" kern="1200" smtClean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1B70CE-F4BC-4B6F-A663-B479B5E51611}" type="slidenum">
              <a:rPr lang="en-GB" sz="675" smtClean="0">
                <a:solidFill>
                  <a:schemeClr val="bg1"/>
                </a:solidFill>
                <a:latin typeface="Century Gothic" panose="020B0502020202020204" pitchFamily="34" charset="0"/>
              </a:rPr>
              <a:pPr/>
              <a:t>‹#›</a:t>
            </a:fld>
            <a:endParaRPr lang="en-GB" sz="675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7D1000B-8018-4330-883D-C4B94E364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035" y="630163"/>
            <a:ext cx="8138692" cy="40653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34919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xStyles>
    <p:titleStyle>
      <a:lvl1pPr algn="l" defTabSz="685891" rtl="0" eaLnBrk="1" latinLnBrk="0" hangingPunct="1">
        <a:lnSpc>
          <a:spcPct val="100000"/>
        </a:lnSpc>
        <a:spcBef>
          <a:spcPct val="0"/>
        </a:spcBef>
        <a:buNone/>
        <a:defRPr sz="2625" kern="1200">
          <a:solidFill>
            <a:srgbClr val="00B0F0"/>
          </a:solidFill>
          <a:latin typeface="Century Gothic Pro" panose="020B0802020202020204" pitchFamily="34" charset="0"/>
          <a:ea typeface="+mj-ea"/>
          <a:cs typeface="+mj-cs"/>
        </a:defRPr>
      </a:lvl1pPr>
    </p:titleStyle>
    <p:bodyStyle>
      <a:lvl1pPr marL="0" indent="0" algn="l" defTabSz="685891" rtl="0" eaLnBrk="1" latinLnBrk="0" hangingPunct="1">
        <a:lnSpc>
          <a:spcPct val="100000"/>
        </a:lnSpc>
        <a:spcBef>
          <a:spcPts val="750"/>
        </a:spcBef>
        <a:buFontTx/>
        <a:buNone/>
        <a:defRPr sz="2100" kern="1200">
          <a:solidFill>
            <a:srgbClr val="323E48"/>
          </a:solidFill>
          <a:latin typeface="+mn-lt"/>
          <a:ea typeface="+mn-ea"/>
          <a:cs typeface="+mn-cs"/>
        </a:defRPr>
      </a:lvl1pPr>
      <a:lvl2pPr marL="342946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800" kern="1200">
          <a:solidFill>
            <a:srgbClr val="323E48"/>
          </a:solidFill>
          <a:latin typeface="+mn-lt"/>
          <a:ea typeface="+mn-ea"/>
          <a:cs typeface="+mn-cs"/>
        </a:defRPr>
      </a:lvl2pPr>
      <a:lvl3pPr marL="685891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500" kern="1200">
          <a:solidFill>
            <a:srgbClr val="323E48"/>
          </a:solidFill>
          <a:latin typeface="+mn-lt"/>
          <a:ea typeface="+mn-ea"/>
          <a:cs typeface="+mn-cs"/>
        </a:defRPr>
      </a:lvl3pPr>
      <a:lvl4pPr marL="1028837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350" kern="1200">
          <a:solidFill>
            <a:srgbClr val="323E48"/>
          </a:solidFill>
          <a:latin typeface="+mn-lt"/>
          <a:ea typeface="+mn-ea"/>
          <a:cs typeface="+mn-cs"/>
        </a:defRPr>
      </a:lvl4pPr>
      <a:lvl5pPr marL="1371783" indent="0" algn="l" defTabSz="685891" rtl="0" eaLnBrk="1" latinLnBrk="0" hangingPunct="1">
        <a:lnSpc>
          <a:spcPct val="100000"/>
        </a:lnSpc>
        <a:spcBef>
          <a:spcPts val="375"/>
        </a:spcBef>
        <a:buFontTx/>
        <a:buNone/>
        <a:defRPr sz="1350" kern="1200">
          <a:solidFill>
            <a:srgbClr val="323E48"/>
          </a:solidFill>
          <a:latin typeface="+mn-lt"/>
          <a:ea typeface="+mn-ea"/>
          <a:cs typeface="+mn-cs"/>
        </a:defRPr>
      </a:lvl5pPr>
      <a:lvl6pPr marL="1886201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6pPr>
      <a:lvl7pPr marL="2229147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7pPr>
      <a:lvl8pPr marL="2572093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8pPr>
      <a:lvl9pPr marL="2915039" indent="-171473" algn="l" defTabSz="685891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323E48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4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91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837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783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729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674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620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566" algn="l" defTabSz="6858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1980149B-E97C-4049-B5AD-CEF1C1A729D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53489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8DB3B-A175-4CC3-8BE5-3DD80A3A77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8971" y="2235342"/>
            <a:ext cx="7800305" cy="561975"/>
          </a:xfrm>
        </p:spPr>
        <p:txBody>
          <a:bodyPr/>
          <a:lstStyle/>
          <a:p>
            <a:r>
              <a:rPr lang="fr-FR" altLang="en-US" sz="1600" b="1" dirty="0" err="1"/>
              <a:t>Contract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mentenanta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pe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activitati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electrice</a:t>
            </a:r>
            <a:endParaRPr lang="fr-FR" altLang="en-US" sz="1600" b="1" dirty="0"/>
          </a:p>
          <a:p>
            <a:r>
              <a:rPr lang="fr-FR" altLang="en-US" sz="1600" b="1" dirty="0"/>
              <a:t>ZONA DE APLICARE (</a:t>
            </a:r>
            <a:r>
              <a:rPr lang="fr-FR" altLang="en-US" sz="1600" b="1" dirty="0" err="1"/>
              <a:t>Instalatii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electrice</a:t>
            </a:r>
            <a:r>
              <a:rPr lang="fr-FR" altLang="en-US" sz="1600" b="1" dirty="0"/>
              <a:t> de </a:t>
            </a:r>
            <a:r>
              <a:rPr lang="fr-FR" altLang="en-US" sz="1600" b="1" dirty="0" err="1"/>
              <a:t>joasa</a:t>
            </a:r>
            <a:r>
              <a:rPr lang="fr-FR" altLang="en-US" sz="1600" b="1" dirty="0"/>
              <a:t> </a:t>
            </a:r>
            <a:r>
              <a:rPr lang="fr-FR" altLang="en-US" sz="1600" b="1" dirty="0" err="1"/>
              <a:t>tensiune</a:t>
            </a:r>
            <a:r>
              <a:rPr lang="fr-FR" altLang="en-US" sz="1600" b="1" dirty="0"/>
              <a:t>) – </a:t>
            </a:r>
            <a:r>
              <a:rPr lang="fr-FR" altLang="en-US" sz="1600" b="1" dirty="0" err="1"/>
              <a:t>Departament</a:t>
            </a:r>
            <a:r>
              <a:rPr lang="fr-FR" altLang="en-US" sz="1600" b="1" dirty="0"/>
              <a:t> </a:t>
            </a:r>
            <a:r>
              <a:rPr lang="en-US" altLang="en-US" sz="1600" b="1" dirty="0"/>
              <a:t>Aglomerare &amp; </a:t>
            </a:r>
            <a:r>
              <a:rPr lang="en-US" altLang="en-US" sz="1600" b="1" dirty="0" err="1"/>
              <a:t>Materii</a:t>
            </a:r>
            <a:r>
              <a:rPr lang="en-US" altLang="en-US" sz="1600" b="1" dirty="0"/>
              <a:t> Prime</a:t>
            </a:r>
            <a:endParaRPr lang="en-AU" sz="1600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1904F3E0-CAED-4593-AABF-AEF02A768203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BEE8B-6BCB-4667-99A8-5094266E87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8378" y="3796680"/>
            <a:ext cx="2989230" cy="796821"/>
          </a:xfrm>
        </p:spPr>
        <p:txBody>
          <a:bodyPr/>
          <a:lstStyle/>
          <a:p>
            <a:r>
              <a:rPr lang="en-AU"/>
              <a:t>LIBERTY GALATI</a:t>
            </a:r>
          </a:p>
          <a:p>
            <a:pPr lvl="1"/>
            <a:r>
              <a:rPr lang="en-AU">
                <a:solidFill>
                  <a:schemeClr val="bg1"/>
                </a:solidFill>
              </a:rPr>
              <a:t>[libertyhousegroup.com]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7B2A5597-A5E2-450A-AF65-041A428CC6B3}"/>
              </a:ext>
            </a:extLst>
          </p:cNvPr>
          <p:cNvSpPr>
            <a:spLocks noGrp="1"/>
          </p:cNvSpPr>
          <p:nvPr>
            <p:ph type="dgm" sz="quarter" idx="17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228E6-8F63-43DB-90ED-DEC968C73E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6312" y="551587"/>
            <a:ext cx="5626100" cy="561975"/>
          </a:xfrm>
        </p:spPr>
        <p:txBody>
          <a:bodyPr vert="horz">
            <a:normAutofit fontScale="90000"/>
          </a:bodyPr>
          <a:lstStyle/>
          <a:p>
            <a:r>
              <a:rPr lang="en-US" altLang="en-US" sz="3600" b="1"/>
              <a:t>CERINTA </a:t>
            </a:r>
            <a:r>
              <a:rPr lang="en-US" altLang="en-US" sz="3600" b="1" dirty="0"/>
              <a:t>TEHNICA 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30358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100" hidden="1">
            <a:extLst>
              <a:ext uri="{FF2B5EF4-FFF2-40B4-BE49-F238E27FC236}">
                <a16:creationId xmlns:a16="http://schemas.microsoft.com/office/drawing/2014/main" id="{C310CF12-2E8B-41AF-B337-88FD84518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368149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6082" name="Object 100" hidden="1">
                        <a:extLst>
                          <a:ext uri="{FF2B5EF4-FFF2-40B4-BE49-F238E27FC236}">
                            <a16:creationId xmlns:a16="http://schemas.microsoft.com/office/drawing/2014/main" id="{C310CF12-2E8B-41AF-B337-88FD84518C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 hidden="1">
            <a:extLst>
              <a:ext uri="{FF2B5EF4-FFF2-40B4-BE49-F238E27FC236}">
                <a16:creationId xmlns:a16="http://schemas.microsoft.com/office/drawing/2014/main" id="{3767FC42-2FE8-414F-A9BF-22A4679C1D4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Rectangle 4">
            <a:extLst>
              <a:ext uri="{FF2B5EF4-FFF2-40B4-BE49-F238E27FC236}">
                <a16:creationId xmlns:a16="http://schemas.microsoft.com/office/drawing/2014/main" id="{5023B40D-B716-4CE7-B467-AA301F764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2" y="268600"/>
            <a:ext cx="6122066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B. 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ADERENTA LA PACHETE DE LUCRARI (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</a:rPr>
              <a:t>Grafic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 Gantt)</a:t>
            </a:r>
            <a:endParaRPr lang="fr-FR" altLang="en-US" sz="1349" b="1" u="sng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087" name="Rectangle 9">
            <a:extLst>
              <a:ext uri="{FF2B5EF4-FFF2-40B4-BE49-F238E27FC236}">
                <a16:creationId xmlns:a16="http://schemas.microsoft.com/office/drawing/2014/main" id="{FED2C234-4B4D-4EBD-810A-FB22BDAEF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30" y="725878"/>
            <a:ext cx="3042574" cy="10860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</a:p>
          <a:p>
            <a:pPr eaLnBrk="1" hangingPunct="1"/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Nr.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de Pachete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de lucru preventive /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corective realizate (CNF+PCNF) fata de nr. Pachetelor de lucru programate pentru executie (SCE)</a:t>
            </a:r>
            <a:endParaRPr lang="it-IT" altLang="en-US" sz="1050" dirty="0">
              <a:latin typeface="Century Gothic" panose="020B0502020202020204" pitchFamily="34" charset="0"/>
            </a:endParaRPr>
          </a:p>
        </p:txBody>
      </p:sp>
      <p:grpSp>
        <p:nvGrpSpPr>
          <p:cNvPr id="46088" name="Group 10">
            <a:extLst>
              <a:ext uri="{FF2B5EF4-FFF2-40B4-BE49-F238E27FC236}">
                <a16:creationId xmlns:a16="http://schemas.microsoft.com/office/drawing/2014/main" id="{B17C188C-91FD-47D1-BAAE-2AA4B106BA2B}"/>
              </a:ext>
            </a:extLst>
          </p:cNvPr>
          <p:cNvGrpSpPr>
            <a:grpSpLocks/>
          </p:cNvGrpSpPr>
          <p:nvPr/>
        </p:nvGrpSpPr>
        <p:grpSpPr bwMode="auto">
          <a:xfrm>
            <a:off x="3516977" y="725878"/>
            <a:ext cx="3068027" cy="1071749"/>
            <a:chOff x="2793" y="1872"/>
            <a:chExt cx="2559" cy="696"/>
          </a:xfrm>
        </p:grpSpPr>
        <p:sp>
          <p:nvSpPr>
            <p:cNvPr id="46099" name="Rectangle 11">
              <a:extLst>
                <a:ext uri="{FF2B5EF4-FFF2-40B4-BE49-F238E27FC236}">
                  <a16:creationId xmlns:a16="http://schemas.microsoft.com/office/drawing/2014/main" id="{CB2125DA-BFA1-4DA5-9052-AEAFEDAA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1872"/>
              <a:ext cx="25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/ </a:t>
              </a:r>
              <a:r>
                <a:rPr lang="fr-FR" altLang="en-US" sz="105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corective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 prevazute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 activitati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din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zonele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6100" name="Rectangle 12">
              <a:extLst>
                <a:ext uri="{FF2B5EF4-FFF2-40B4-BE49-F238E27FC236}">
                  <a16:creationId xmlns:a16="http://schemas.microsoft.com/office/drawing/2014/main" id="{C25CBB25-2688-4246-BE17-A358C02DF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6089" name="Rectangle 5">
            <a:extLst>
              <a:ext uri="{FF2B5EF4-FFF2-40B4-BE49-F238E27FC236}">
                <a16:creationId xmlns:a16="http://schemas.microsoft.com/office/drawing/2014/main" id="{FA49194C-D140-4889-AD86-CDA564B50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893" y="1797627"/>
            <a:ext cx="3059903" cy="8145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</a:rPr>
              <a:t>date:</a:t>
            </a: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date Departament</a:t>
            </a:r>
            <a:endParaRPr lang="fr-FR" altLang="en-US" sz="1050" dirty="0">
              <a:latin typeface="Century Gothic" panose="020B0502020202020204" pitchFamily="34" charset="0"/>
            </a:endParaRPr>
          </a:p>
        </p:txBody>
      </p:sp>
      <p:grpSp>
        <p:nvGrpSpPr>
          <p:cNvPr id="46090" name="Group 13">
            <a:extLst>
              <a:ext uri="{FF2B5EF4-FFF2-40B4-BE49-F238E27FC236}">
                <a16:creationId xmlns:a16="http://schemas.microsoft.com/office/drawing/2014/main" id="{1E17BEB6-3A2F-4CD6-9D91-D585B16AED67}"/>
              </a:ext>
            </a:extLst>
          </p:cNvPr>
          <p:cNvGrpSpPr>
            <a:grpSpLocks/>
          </p:cNvGrpSpPr>
          <p:nvPr/>
        </p:nvGrpSpPr>
        <p:grpSpPr bwMode="auto">
          <a:xfrm>
            <a:off x="3516646" y="1798165"/>
            <a:ext cx="3081458" cy="813989"/>
            <a:chOff x="272" y="3192"/>
            <a:chExt cx="2536" cy="551"/>
          </a:xfrm>
        </p:grpSpPr>
        <p:sp>
          <p:nvSpPr>
            <p:cNvPr id="46097" name="Rectangle 14">
              <a:extLst>
                <a:ext uri="{FF2B5EF4-FFF2-40B4-BE49-F238E27FC236}">
                  <a16:creationId xmlns:a16="http://schemas.microsoft.com/office/drawing/2014/main" id="{36AFA57F-5878-46A8-ACDF-FF726A91D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3192"/>
              <a:ext cx="2536" cy="5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6098" name="Rectangle 15">
              <a:extLst>
                <a:ext uri="{FF2B5EF4-FFF2-40B4-BE49-F238E27FC236}">
                  <a16:creationId xmlns:a16="http://schemas.microsoft.com/office/drawing/2014/main" id="{39E002A0-AFCB-40A9-8040-16700757E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15"/>
              <a:ext cx="17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093" name="Group 6">
            <a:extLst>
              <a:ext uri="{FF2B5EF4-FFF2-40B4-BE49-F238E27FC236}">
                <a16:creationId xmlns:a16="http://schemas.microsoft.com/office/drawing/2014/main" id="{B59B0812-30E8-4DE3-98FC-898A7614272F}"/>
              </a:ext>
            </a:extLst>
          </p:cNvPr>
          <p:cNvGrpSpPr>
            <a:grpSpLocks/>
          </p:cNvGrpSpPr>
          <p:nvPr/>
        </p:nvGrpSpPr>
        <p:grpSpPr bwMode="auto">
          <a:xfrm>
            <a:off x="468894" y="2612154"/>
            <a:ext cx="3056412" cy="1486160"/>
            <a:chOff x="304" y="3020"/>
            <a:chExt cx="2522" cy="916"/>
          </a:xfrm>
        </p:grpSpPr>
        <p:sp>
          <p:nvSpPr>
            <p:cNvPr id="46095" name="Rectangle 7">
              <a:extLst>
                <a:ext uri="{FF2B5EF4-FFF2-40B4-BE49-F238E27FC236}">
                  <a16:creationId xmlns:a16="http://schemas.microsoft.com/office/drawing/2014/main" id="{CB737B96-A782-43D3-99B5-11D69FA46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020"/>
              <a:ext cx="2522" cy="9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Mod de calcul</a:t>
              </a:r>
              <a:r>
                <a: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</a:t>
              </a:r>
              <a:r>
                <a:rPr lang="fr-FR" altLang="en-US" sz="1199" b="1">
                  <a:solidFill>
                    <a:srgbClr val="000000"/>
                  </a:solidFill>
                  <a:latin typeface="Century Gothic" panose="020B0502020202020204" pitchFamily="34" charset="0"/>
                </a:rPr>
                <a:t>=  </a:t>
              </a:r>
              <a:endPara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∑ pachete</a:t>
              </a:r>
              <a:r>
                <a:rPr lang="pt-B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executate (CNF+PCNF)     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                                                                            x 100%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∑</a:t>
              </a:r>
              <a:r>
                <a:rPr lang="pt-BR" altLang="en-US" sz="90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total  pachetele de lucru programate(SCE)</a:t>
              </a:r>
              <a:endParaRPr lang="fr-FR" altLang="en-US" sz="90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096" name="Rectangle 8">
              <a:extLst>
                <a:ext uri="{FF2B5EF4-FFF2-40B4-BE49-F238E27FC236}">
                  <a16:creationId xmlns:a16="http://schemas.microsoft.com/office/drawing/2014/main" id="{F4B8599E-F019-4C84-AEB4-69CE017CB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6094" name="Line 17">
            <a:extLst>
              <a:ext uri="{FF2B5EF4-FFF2-40B4-BE49-F238E27FC236}">
                <a16:creationId xmlns:a16="http://schemas.microsoft.com/office/drawing/2014/main" id="{E7B5AFD6-C0A2-4555-A83A-D98A0BFB9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907" y="3455690"/>
            <a:ext cx="228040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49">
              <a:latin typeface="Century Gothic" panose="020B0502020202020204" pitchFamily="34" charset="0"/>
            </a:endParaRPr>
          </a:p>
        </p:txBody>
      </p:sp>
      <p:sp>
        <p:nvSpPr>
          <p:cNvPr id="46092" name="Rectangle 16">
            <a:extLst>
              <a:ext uri="{FF2B5EF4-FFF2-40B4-BE49-F238E27FC236}">
                <a16:creationId xmlns:a16="http://schemas.microsoft.com/office/drawing/2014/main" id="{CFA1AEE0-FF3E-4108-97DD-587BD3D6E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306" y="2612154"/>
            <a:ext cx="3072798" cy="1486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</a:rPr>
              <a:t> Tinta = 100%</a:t>
            </a:r>
          </a:p>
          <a:p>
            <a:pPr eaLnBrk="1" hangingPunct="1"/>
            <a:r>
              <a:rPr lang="fr-FR" altLang="en-US" sz="1050" b="1" i="1" u="sng">
                <a:solidFill>
                  <a:srgbClr val="000000"/>
                </a:solidFill>
                <a:latin typeface="Century Gothic" panose="020B0502020202020204" pitchFamily="34" charset="0"/>
              </a:rPr>
              <a:t>Deviatie </a:t>
            </a:r>
            <a:r>
              <a:rPr lang="fr-FR" altLang="en-US" sz="1050" b="1" i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admisibila</a:t>
            </a:r>
            <a:r>
              <a:rPr lang="fr-FR" altLang="en-US" sz="1050" b="1" i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 max.</a:t>
            </a:r>
            <a:r>
              <a:rPr lang="fr-FR" altLang="en-US" sz="1050" b="1" i="1" u="sng">
                <a:solidFill>
                  <a:srgbClr val="000000"/>
                </a:solidFill>
                <a:latin typeface="Century Gothic" panose="020B0502020202020204" pitchFamily="34" charset="0"/>
              </a:rPr>
              <a:t>10 %</a:t>
            </a:r>
            <a:endParaRPr lang="fr-FR" altLang="en-US" sz="1050" i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4326CCF-DF69-48F1-A267-8960F6BBC6D2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100" hidden="1">
            <a:extLst>
              <a:ext uri="{FF2B5EF4-FFF2-40B4-BE49-F238E27FC236}">
                <a16:creationId xmlns:a16="http://schemas.microsoft.com/office/drawing/2014/main" id="{820C4565-5A33-410F-9D5A-576F8BE06B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135139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7106" name="Object 100" hidden="1">
                        <a:extLst>
                          <a:ext uri="{FF2B5EF4-FFF2-40B4-BE49-F238E27FC236}">
                            <a16:creationId xmlns:a16="http://schemas.microsoft.com/office/drawing/2014/main" id="{820C4565-5A33-410F-9D5A-576F8BE06B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Rectangle 3" hidden="1">
            <a:extLst>
              <a:ext uri="{FF2B5EF4-FFF2-40B4-BE49-F238E27FC236}">
                <a16:creationId xmlns:a16="http://schemas.microsoft.com/office/drawing/2014/main" id="{F9F3D4AF-B568-4DF9-90BA-D8B2AE3D94AB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7112" name="Group 10">
            <a:extLst>
              <a:ext uri="{FF2B5EF4-FFF2-40B4-BE49-F238E27FC236}">
                <a16:creationId xmlns:a16="http://schemas.microsoft.com/office/drawing/2014/main" id="{88836EF4-E97B-4676-8F81-55EEF2D1EF2E}"/>
              </a:ext>
            </a:extLst>
          </p:cNvPr>
          <p:cNvGrpSpPr>
            <a:grpSpLocks/>
          </p:cNvGrpSpPr>
          <p:nvPr/>
        </p:nvGrpSpPr>
        <p:grpSpPr bwMode="auto">
          <a:xfrm>
            <a:off x="4606490" y="1854261"/>
            <a:ext cx="3002086" cy="1133672"/>
            <a:chOff x="2848" y="1872"/>
            <a:chExt cx="2504" cy="696"/>
          </a:xfrm>
        </p:grpSpPr>
        <p:sp>
          <p:nvSpPr>
            <p:cNvPr id="47121" name="Rectangle 11">
              <a:extLst>
                <a:ext uri="{FF2B5EF4-FFF2-40B4-BE49-F238E27FC236}">
                  <a16:creationId xmlns:a16="http://schemas.microsoft.com/office/drawing/2014/main" id="{A73ABA12-DB48-4004-8E1E-1664F591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1872"/>
              <a:ext cx="2504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7122" name="Rectangle 12">
              <a:extLst>
                <a:ext uri="{FF2B5EF4-FFF2-40B4-BE49-F238E27FC236}">
                  <a16:creationId xmlns:a16="http://schemas.microsoft.com/office/drawing/2014/main" id="{990CFCDF-9E0F-40D3-BFA9-5F7FEAE80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7116" name="Rectangle 16">
            <a:extLst>
              <a:ext uri="{FF2B5EF4-FFF2-40B4-BE49-F238E27FC236}">
                <a16:creationId xmlns:a16="http://schemas.microsoft.com/office/drawing/2014/main" id="{B8A4D5BF-D54F-4701-9729-8CC82D082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490" y="2962228"/>
            <a:ext cx="3002086" cy="1075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: </a:t>
            </a:r>
            <a:r>
              <a: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rPr>
              <a:t>Tinta Z</a:t>
            </a:r>
            <a:r>
              <a:rPr lang="fr-FR" altLang="en-US" sz="1199">
                <a:solidFill>
                  <a:srgbClr val="000000"/>
                </a:solidFill>
                <a:latin typeface="Century Gothic" panose="020B0502020202020204" pitchFamily="34" charset="0"/>
              </a:rPr>
              <a:t>= 0 opriri accidentale</a:t>
            </a:r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47845D73-DCCF-44A9-BDFE-825054118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786578"/>
            <a:ext cx="4104626" cy="1143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</a:p>
          <a:p>
            <a:pPr eaLnBrk="1" hangingPunct="1"/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Opriri accidentale rezultate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in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urma reparatiilor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preventive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/ corective intre 2 reparatii planificate, la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echipamentele unde s-au executat reparatii.</a:t>
            </a: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F3B6B627-90CF-424C-B7D3-DBD870DE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645" y="2401182"/>
            <a:ext cx="2048948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0B25C28D-007F-4365-9A1B-BC86902AA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571" y="4291446"/>
            <a:ext cx="2076582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834B44E0-3B05-42F9-982C-9EA736812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344" y="2619192"/>
            <a:ext cx="2076582" cy="20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marL="247650" indent="-2476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fr-FR" altLang="en-US" sz="1349"/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AB19147B-9B41-49C5-B955-8BECF542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810" y="340598"/>
            <a:ext cx="7124505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 C. 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GARANTIA EXECUTIEI</a:t>
            </a:r>
          </a:p>
        </p:txBody>
      </p:sp>
      <p:grpSp>
        <p:nvGrpSpPr>
          <p:cNvPr id="33" name="Group 10">
            <a:extLst>
              <a:ext uri="{FF2B5EF4-FFF2-40B4-BE49-F238E27FC236}">
                <a16:creationId xmlns:a16="http://schemas.microsoft.com/office/drawing/2014/main" id="{23BD8FED-6350-4283-94CA-D8CDF762715F}"/>
              </a:ext>
            </a:extLst>
          </p:cNvPr>
          <p:cNvGrpSpPr>
            <a:grpSpLocks/>
          </p:cNvGrpSpPr>
          <p:nvPr/>
        </p:nvGrpSpPr>
        <p:grpSpPr bwMode="auto">
          <a:xfrm>
            <a:off x="4606490" y="786578"/>
            <a:ext cx="3002086" cy="1133672"/>
            <a:chOff x="2848" y="1872"/>
            <a:chExt cx="2504" cy="696"/>
          </a:xfrm>
        </p:grpSpPr>
        <p:sp>
          <p:nvSpPr>
            <p:cNvPr id="34" name="Rectangle 11">
              <a:extLst>
                <a:ext uri="{FF2B5EF4-FFF2-40B4-BE49-F238E27FC236}">
                  <a16:creationId xmlns:a16="http://schemas.microsoft.com/office/drawing/2014/main" id="{ABCEC467-9D25-4288-B6C7-8F8A26B5B5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1872"/>
              <a:ext cx="2504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Pentru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executant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- zonlee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12">
              <a:extLst>
                <a:ext uri="{FF2B5EF4-FFF2-40B4-BE49-F238E27FC236}">
                  <a16:creationId xmlns:a16="http://schemas.microsoft.com/office/drawing/2014/main" id="{750EB379-5829-4028-9AF9-5C52A5A75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36" name="Rectangle 5">
            <a:extLst>
              <a:ext uri="{FF2B5EF4-FFF2-40B4-BE49-F238E27FC236}">
                <a16:creationId xmlns:a16="http://schemas.microsoft.com/office/drawing/2014/main" id="{3434E8E3-D5D4-4FD5-BDCD-DF277B984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1920250"/>
            <a:ext cx="4097940" cy="10419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date Departament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7" name="Group 6">
            <a:extLst>
              <a:ext uri="{FF2B5EF4-FFF2-40B4-BE49-F238E27FC236}">
                <a16:creationId xmlns:a16="http://schemas.microsoft.com/office/drawing/2014/main" id="{28EFA0F2-A647-4C6E-895F-BEA713020FB6}"/>
              </a:ext>
            </a:extLst>
          </p:cNvPr>
          <p:cNvGrpSpPr>
            <a:grpSpLocks/>
          </p:cNvGrpSpPr>
          <p:nvPr/>
        </p:nvGrpSpPr>
        <p:grpSpPr bwMode="auto">
          <a:xfrm>
            <a:off x="501864" y="2962228"/>
            <a:ext cx="4104626" cy="1075322"/>
            <a:chOff x="-554" y="3204"/>
            <a:chExt cx="3362" cy="696"/>
          </a:xfrm>
        </p:grpSpPr>
        <p:sp>
          <p:nvSpPr>
            <p:cNvPr id="38" name="Rectangle 7">
              <a:extLst>
                <a:ext uri="{FF2B5EF4-FFF2-40B4-BE49-F238E27FC236}">
                  <a16:creationId xmlns:a16="http://schemas.microsoft.com/office/drawing/2014/main" id="{CC67BF3A-854D-4EA7-960C-7A7D27BFB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54" y="3204"/>
              <a:ext cx="3362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Mod de 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</a:rPr>
                <a:t>calcul:</a:t>
              </a:r>
              <a:endPara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Suma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tuturor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 timpilor de opriri neplanificate </a:t>
              </a:r>
              <a:r>
                <a:rPr lang="it-IT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la echipamentele unde s-au executat reparatii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it-IT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preventive / corective in termen de 6 luni de functionare</a:t>
              </a:r>
              <a:endPara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endPara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D1629BDB-0F90-415E-8217-8DCC2A1A9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D2236C1C-9F52-4E3E-9D14-7E63FDC4E709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100" hidden="1">
            <a:extLst>
              <a:ext uri="{FF2B5EF4-FFF2-40B4-BE49-F238E27FC236}">
                <a16:creationId xmlns:a16="http://schemas.microsoft.com/office/drawing/2014/main" id="{0DED1D33-53BE-4899-9420-E922FB835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740413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8130" name="Object 100" hidden="1">
                        <a:extLst>
                          <a:ext uri="{FF2B5EF4-FFF2-40B4-BE49-F238E27FC236}">
                            <a16:creationId xmlns:a16="http://schemas.microsoft.com/office/drawing/2014/main" id="{0DED1D33-53BE-4899-9420-E922FB8355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3" hidden="1">
            <a:extLst>
              <a:ext uri="{FF2B5EF4-FFF2-40B4-BE49-F238E27FC236}">
                <a16:creationId xmlns:a16="http://schemas.microsoft.com/office/drawing/2014/main" id="{4802576C-AAF1-4596-9DA2-7F35B23946D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134" name="Rectangle 4">
            <a:extLst>
              <a:ext uri="{FF2B5EF4-FFF2-40B4-BE49-F238E27FC236}">
                <a16:creationId xmlns:a16="http://schemas.microsoft.com/office/drawing/2014/main" id="{07F88229-202A-4B0A-8727-A9D753486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226521"/>
            <a:ext cx="6626917" cy="33700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>
                <a:solidFill>
                  <a:srgbClr val="00B0F0"/>
                </a:solidFill>
                <a:latin typeface="Century Gothic" panose="020B0502020202020204" pitchFamily="34" charset="0"/>
              </a:rPr>
              <a:t>:  E. </a:t>
            </a:r>
            <a:r>
              <a:rPr lang="fr-FR" altLang="en-US" sz="1199" b="1" u="sng">
                <a:solidFill>
                  <a:srgbClr val="00B0F0"/>
                </a:solidFill>
                <a:latin typeface="Century Gothic" panose="020B0502020202020204" pitchFamily="34" charset="0"/>
              </a:rPr>
              <a:t>CALITATEA EXECUTARII LUCRARILOR</a:t>
            </a:r>
          </a:p>
        </p:txBody>
      </p:sp>
      <p:sp>
        <p:nvSpPr>
          <p:cNvPr id="48135" name="Rectangle 9">
            <a:extLst>
              <a:ext uri="{FF2B5EF4-FFF2-40B4-BE49-F238E27FC236}">
                <a16:creationId xmlns:a16="http://schemas.microsoft.com/office/drawing/2014/main" id="{D276FEA9-A58A-4935-A67F-F66C324E4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718027"/>
            <a:ext cx="3545037" cy="1143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</a:rPr>
              <a:t>: </a:t>
            </a: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Evaluare calitate lucrari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conform formular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Anexa nr.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3 (formular ARMP Q-CHECKLIST) si Reguli de Aur </a:t>
            </a: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si bune practici in Mentenanta (Anexa 4)</a:t>
            </a:r>
          </a:p>
        </p:txBody>
      </p:sp>
      <p:grpSp>
        <p:nvGrpSpPr>
          <p:cNvPr id="48136" name="Group 10">
            <a:extLst>
              <a:ext uri="{FF2B5EF4-FFF2-40B4-BE49-F238E27FC236}">
                <a16:creationId xmlns:a16="http://schemas.microsoft.com/office/drawing/2014/main" id="{0E933E2E-93E4-4395-B537-6FA8D42F50CF}"/>
              </a:ext>
            </a:extLst>
          </p:cNvPr>
          <p:cNvGrpSpPr>
            <a:grpSpLocks/>
          </p:cNvGrpSpPr>
          <p:nvPr/>
        </p:nvGrpSpPr>
        <p:grpSpPr bwMode="auto">
          <a:xfrm>
            <a:off x="4015434" y="718027"/>
            <a:ext cx="3120034" cy="1143196"/>
            <a:chOff x="2817" y="1872"/>
            <a:chExt cx="2535" cy="696"/>
          </a:xfrm>
        </p:grpSpPr>
        <p:sp>
          <p:nvSpPr>
            <p:cNvPr id="48145" name="Rectangle 11">
              <a:extLst>
                <a:ext uri="{FF2B5EF4-FFF2-40B4-BE49-F238E27FC236}">
                  <a16:creationId xmlns:a16="http://schemas.microsoft.com/office/drawing/2014/main" id="{7F82F18A-27E9-4379-BFF9-327AABDBC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1872"/>
              <a:ext cx="2535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Pentru executant  - zonele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8146" name="Rectangle 12">
              <a:extLst>
                <a:ext uri="{FF2B5EF4-FFF2-40B4-BE49-F238E27FC236}">
                  <a16:creationId xmlns:a16="http://schemas.microsoft.com/office/drawing/2014/main" id="{E952576E-726E-40E6-8FF5-F2485BE61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8137" name="Rectangle 5">
            <a:extLst>
              <a:ext uri="{FF2B5EF4-FFF2-40B4-BE49-F238E27FC236}">
                <a16:creationId xmlns:a16="http://schemas.microsoft.com/office/drawing/2014/main" id="{5A26F5AC-11CB-4B1C-BD37-2E0E95D08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0" y="1861226"/>
            <a:ext cx="3545037" cy="110390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date: </a:t>
            </a:r>
            <a:r>
              <a:rPr lang="fr-FR" altLang="en-US" sz="1050" err="1">
                <a:solidFill>
                  <a:srgbClr val="000000"/>
                </a:solidFill>
                <a:latin typeface="Century Gothic" panose="020B0502020202020204" pitchFamily="34" charset="0"/>
              </a:rPr>
              <a:t>audituri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 departament</a:t>
            </a:r>
            <a:endParaRPr lang="fr-FR" altLang="en-US" sz="105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8138" name="Group 13">
            <a:extLst>
              <a:ext uri="{FF2B5EF4-FFF2-40B4-BE49-F238E27FC236}">
                <a16:creationId xmlns:a16="http://schemas.microsoft.com/office/drawing/2014/main" id="{B92935F2-628D-4932-B7FB-B76FF0A3001C}"/>
              </a:ext>
            </a:extLst>
          </p:cNvPr>
          <p:cNvGrpSpPr>
            <a:grpSpLocks/>
          </p:cNvGrpSpPr>
          <p:nvPr/>
        </p:nvGrpSpPr>
        <p:grpSpPr bwMode="auto">
          <a:xfrm>
            <a:off x="4015457" y="1861554"/>
            <a:ext cx="3119891" cy="1103574"/>
            <a:chOff x="304" y="3186"/>
            <a:chExt cx="2529" cy="750"/>
          </a:xfrm>
        </p:grpSpPr>
        <p:sp>
          <p:nvSpPr>
            <p:cNvPr id="48143" name="Rectangle 14">
              <a:extLst>
                <a:ext uri="{FF2B5EF4-FFF2-40B4-BE49-F238E27FC236}">
                  <a16:creationId xmlns:a16="http://schemas.microsoft.com/office/drawing/2014/main" id="{488C62B3-4201-446E-A498-D43CCDBF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186"/>
              <a:ext cx="2529" cy="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8144" name="Rectangle 15">
              <a:extLst>
                <a:ext uri="{FF2B5EF4-FFF2-40B4-BE49-F238E27FC236}">
                  <a16:creationId xmlns:a16="http://schemas.microsoft.com/office/drawing/2014/main" id="{9E092B33-00A5-443B-A2A1-A5B95C04A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13"/>
              <a:ext cx="170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8139" name="Group 6">
            <a:extLst>
              <a:ext uri="{FF2B5EF4-FFF2-40B4-BE49-F238E27FC236}">
                <a16:creationId xmlns:a16="http://schemas.microsoft.com/office/drawing/2014/main" id="{617FD842-8BC3-471D-A0DD-EFB6DC5505C4}"/>
              </a:ext>
            </a:extLst>
          </p:cNvPr>
          <p:cNvGrpSpPr>
            <a:grpSpLocks/>
          </p:cNvGrpSpPr>
          <p:nvPr/>
        </p:nvGrpSpPr>
        <p:grpSpPr bwMode="auto">
          <a:xfrm>
            <a:off x="508719" y="2964382"/>
            <a:ext cx="3506738" cy="1120127"/>
            <a:chOff x="-78" y="3211"/>
            <a:chExt cx="2886" cy="725"/>
          </a:xfrm>
        </p:grpSpPr>
        <p:sp>
          <p:nvSpPr>
            <p:cNvPr id="48141" name="Rectangle 7">
              <a:extLst>
                <a:ext uri="{FF2B5EF4-FFF2-40B4-BE49-F238E27FC236}">
                  <a16:creationId xmlns:a16="http://schemas.microsoft.com/office/drawing/2014/main" id="{7573153D-3224-4770-B452-4CEBEA0C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8" y="3211"/>
              <a:ext cx="2886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Mod de 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</a:rPr>
                <a:t>calcul: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Medie artimetica lunara a punctajelor obtinute in formularele de audit </a:t>
              </a:r>
              <a:endPara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142" name="Rectangle 8">
              <a:extLst>
                <a:ext uri="{FF2B5EF4-FFF2-40B4-BE49-F238E27FC236}">
                  <a16:creationId xmlns:a16="http://schemas.microsoft.com/office/drawing/2014/main" id="{DC4962BB-238D-480D-8361-A47BE5448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  <p:sp>
        <p:nvSpPr>
          <p:cNvPr id="48140" name="Rectangle 16">
            <a:extLst>
              <a:ext uri="{FF2B5EF4-FFF2-40B4-BE49-F238E27FC236}">
                <a16:creationId xmlns:a16="http://schemas.microsoft.com/office/drawing/2014/main" id="{9143A7DB-D2C6-49AB-8CC6-E5C6D23C9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5456" y="2965127"/>
            <a:ext cx="3119892" cy="1119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Obiectiv: ≥ </a:t>
            </a:r>
            <a:r>
              <a:rPr lang="fr-FR" altLang="en-US" sz="1199">
                <a:solidFill>
                  <a:srgbClr val="000000"/>
                </a:solidFill>
                <a:latin typeface="Century Gothic" panose="020B0502020202020204" pitchFamily="34" charset="0"/>
              </a:rPr>
              <a:t>90 %</a:t>
            </a:r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F2D4D57-4026-4D25-A6DB-EBAF06E1CCEC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4" hidden="1">
            <a:extLst>
              <a:ext uri="{FF2B5EF4-FFF2-40B4-BE49-F238E27FC236}">
                <a16:creationId xmlns:a16="http://schemas.microsoft.com/office/drawing/2014/main" id="{9271AAB8-7A5D-422C-A21D-3995C9F2C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243173"/>
              </p:ext>
            </p:extLst>
          </p:nvPr>
        </p:nvGraphicFramePr>
        <p:xfrm>
          <a:off x="2000450" y="643137"/>
          <a:ext cx="89297" cy="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8130" name="Object 24" hidden="1">
                        <a:extLst>
                          <a:ext uri="{FF2B5EF4-FFF2-40B4-BE49-F238E27FC236}">
                            <a16:creationId xmlns:a16="http://schemas.microsoft.com/office/drawing/2014/main" id="{9271AAB8-7A5D-422C-A21D-3995C9F2C1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450" y="643137"/>
                        <a:ext cx="89297" cy="89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3" hidden="1">
            <a:extLst>
              <a:ext uri="{FF2B5EF4-FFF2-40B4-BE49-F238E27FC236}">
                <a16:creationId xmlns:a16="http://schemas.microsoft.com/office/drawing/2014/main" id="{9CE4B7B4-4F1B-44C1-88A0-64C81846D32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450" y="643137"/>
            <a:ext cx="89297" cy="8929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ro-RO" altLang="en-US" sz="675" b="0"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2FC7CA-3367-4D4A-8094-FCBEC4E2D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36" y="184556"/>
            <a:ext cx="7719211" cy="5895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05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INDICATOR CHEIE</a:t>
            </a:r>
            <a:r>
              <a:rPr lang="fr-FR" altLang="en-US" sz="1050" b="1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G. </a:t>
            </a:r>
            <a:r>
              <a:rPr lang="fr-FR" altLang="en-US" sz="1050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ADERENTA COSTURI PLANIFICATE  –  Scop </a:t>
            </a:r>
            <a:r>
              <a:rPr lang="fr-FR" altLang="en-US" sz="1050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beneficiar</a:t>
            </a:r>
            <a:endParaRPr lang="fr-FR" altLang="en-US" sz="1050" b="1" u="sng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4536903-8B0D-46F7-8730-8E7E743C3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36" y="954327"/>
            <a:ext cx="3584580" cy="11792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6248" tIns="25721" rIns="0" bIns="25721" anchor="ctr" anchorCtr="0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Definitie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Costuri planificate pachete de lucru preventive </a:t>
            </a:r>
            <a:r>
              <a:rPr lang="it-IT" altLang="en-US" sz="105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 corective executate, </a:t>
            </a:r>
            <a:r>
              <a:rPr lang="it-IT" altLang="en-US" sz="1050">
                <a:solidFill>
                  <a:srgbClr val="0D0D0D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raportate la costul efectiv al acestora</a:t>
            </a:r>
            <a:endParaRPr lang="fr-FR" altLang="en-US" sz="1199" dirty="0">
              <a:solidFill>
                <a:srgbClr val="0D0D0D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146" name="Group 6">
            <a:extLst>
              <a:ext uri="{FF2B5EF4-FFF2-40B4-BE49-F238E27FC236}">
                <a16:creationId xmlns:a16="http://schemas.microsoft.com/office/drawing/2014/main" id="{EA50CCE7-E9CB-4534-BCA9-9322514DD50A}"/>
              </a:ext>
            </a:extLst>
          </p:cNvPr>
          <p:cNvGrpSpPr>
            <a:grpSpLocks/>
          </p:cNvGrpSpPr>
          <p:nvPr/>
        </p:nvGrpSpPr>
        <p:grpSpPr bwMode="auto">
          <a:xfrm>
            <a:off x="358615" y="3150483"/>
            <a:ext cx="3606100" cy="1112999"/>
            <a:chOff x="304" y="3333"/>
            <a:chExt cx="2676" cy="608"/>
          </a:xfrm>
        </p:grpSpPr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D652B6D5-37DD-4D95-90BD-5B2B23455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333"/>
              <a:ext cx="2676" cy="6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1433" tIns="25721" rIns="51433" bIns="25721" anchor="ctr" anchorCtr="0"/>
            <a:lstStyle>
              <a:lvl1pPr defTabSz="933450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Mod de calcul</a:t>
              </a:r>
              <a:r>
                <a: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 </a:t>
              </a:r>
              <a:r>
                <a:rPr lang="fr-FR" altLang="en-US" sz="1199" b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=  </a:t>
              </a:r>
              <a:endPara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pt-B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∑ cost planificat (CNF+PCNF)      </a:t>
              </a: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pt-B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                                                             x 100 </a:t>
              </a: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pt-B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∑ cost efectiv(CNF+PCNF)</a:t>
              </a:r>
              <a:endParaRPr lang="fr-FR" altLang="en-US" sz="1199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4E0384DD-824B-46A9-9EC5-083C9F7CB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7" cy="10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Line 17">
            <a:extLst>
              <a:ext uri="{FF2B5EF4-FFF2-40B4-BE49-F238E27FC236}">
                <a16:creationId xmlns:a16="http://schemas.microsoft.com/office/drawing/2014/main" id="{9996E29E-6BA9-42C7-A67A-3BCBAF74D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494" y="3810328"/>
            <a:ext cx="25360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99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0B549604-9C05-4B47-B8C7-CAF75E6EA7D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6271" y="2128479"/>
            <a:ext cx="3596956" cy="1013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date:</a:t>
            </a: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date Departament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139" name="Group 10">
            <a:extLst>
              <a:ext uri="{FF2B5EF4-FFF2-40B4-BE49-F238E27FC236}">
                <a16:creationId xmlns:a16="http://schemas.microsoft.com/office/drawing/2014/main" id="{DC456159-2E5B-40EF-91A1-D75BA5DFA113}"/>
              </a:ext>
            </a:extLst>
          </p:cNvPr>
          <p:cNvGrpSpPr>
            <a:grpSpLocks/>
          </p:cNvGrpSpPr>
          <p:nvPr/>
        </p:nvGrpSpPr>
        <p:grpSpPr bwMode="auto">
          <a:xfrm>
            <a:off x="3957242" y="987922"/>
            <a:ext cx="4134206" cy="1184534"/>
            <a:chOff x="3001" y="1858"/>
            <a:chExt cx="3645" cy="715"/>
          </a:xfrm>
        </p:grpSpPr>
        <p:sp>
          <p:nvSpPr>
            <p:cNvPr id="27" name="Rectangle 11">
              <a:extLst>
                <a:ext uri="{FF2B5EF4-FFF2-40B4-BE49-F238E27FC236}">
                  <a16:creationId xmlns:a16="http://schemas.microsoft.com/office/drawing/2014/main" id="{EBCFA979-B40C-4F32-B55F-5AAE6B6F7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1" y="1858"/>
              <a:ext cx="3645" cy="7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1433" tIns="25721" rIns="51433" bIns="25721" anchor="ctr" anchorCtr="0"/>
            <a:lstStyle>
              <a:lvl1pPr defTabSz="933450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199" b="1" u="sng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Utilizare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/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corective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en-US" sz="1050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activitati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 din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zonele de activitate prevazute la pct.1.1</a:t>
              </a:r>
              <a:endParaRPr lang="fr-FR" altLang="en-US" sz="1050">
                <a:latin typeface="Century Gothic" panose="020B0502020202020204" pitchFamily="34" charset="0"/>
              </a:endParaRPr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D7FAF120-E336-4395-B3A5-8D0DCF33A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1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140" name="Group 13">
            <a:extLst>
              <a:ext uri="{FF2B5EF4-FFF2-40B4-BE49-F238E27FC236}">
                <a16:creationId xmlns:a16="http://schemas.microsoft.com/office/drawing/2014/main" id="{4E2577CB-7567-4A87-A311-0ED78DF08428}"/>
              </a:ext>
            </a:extLst>
          </p:cNvPr>
          <p:cNvGrpSpPr>
            <a:grpSpLocks/>
          </p:cNvGrpSpPr>
          <p:nvPr/>
        </p:nvGrpSpPr>
        <p:grpSpPr bwMode="auto">
          <a:xfrm>
            <a:off x="3956817" y="2137066"/>
            <a:ext cx="4134630" cy="1112990"/>
            <a:chOff x="1048" y="3247"/>
            <a:chExt cx="3956" cy="553"/>
          </a:xfrm>
        </p:grpSpPr>
        <p:sp>
          <p:nvSpPr>
            <p:cNvPr id="48142" name="Rectangle 14">
              <a:extLst>
                <a:ext uri="{FF2B5EF4-FFF2-40B4-BE49-F238E27FC236}">
                  <a16:creationId xmlns:a16="http://schemas.microsoft.com/office/drawing/2014/main" id="{08FE348C-1692-4AD0-8D69-A6B0C2E039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" y="3247"/>
              <a:ext cx="3956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1433" tIns="25721" rIns="51433" bIns="25721" anchor="ctr"/>
            <a:lstStyle>
              <a:lvl1pPr defTabSz="933450">
                <a:lnSpc>
                  <a:spcPts val="1800"/>
                </a:lnSpc>
                <a:spcAft>
                  <a:spcPts val="563"/>
                </a:spcAft>
                <a:buFont typeface="Arial" panose="020B0604020202020204" pitchFamily="34" charset="0"/>
                <a:buChar char="•"/>
                <a:defRPr sz="1500" b="1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933450">
                <a:lnSpc>
                  <a:spcPts val="1700"/>
                </a:lnSpc>
                <a:spcAft>
                  <a:spcPts val="563"/>
                </a:spcAft>
                <a:buSzPct val="100000"/>
                <a:buChar char="–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2pPr>
              <a:lvl3pPr marL="11430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3pPr>
              <a:lvl4pPr marL="16002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4pPr>
              <a:lvl5pPr marL="20574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5pPr>
              <a:lvl6pPr marL="25146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6pPr>
              <a:lvl7pPr marL="29718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7pPr>
              <a:lvl8pPr marL="34290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8pPr>
              <a:lvl9pPr marL="38862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600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600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20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  <a:endParaRPr lang="fr-FR" altLang="en-US" sz="1050" b="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15">
              <a:extLst>
                <a:ext uri="{FF2B5EF4-FFF2-40B4-BE49-F238E27FC236}">
                  <a16:creationId xmlns:a16="http://schemas.microsoft.com/office/drawing/2014/main" id="{0B44D370-0078-41AF-B477-017299E2B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1"/>
              <a:ext cx="1709" cy="92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tangle 16">
            <a:extLst>
              <a:ext uri="{FF2B5EF4-FFF2-40B4-BE49-F238E27FC236}">
                <a16:creationId xmlns:a16="http://schemas.microsoft.com/office/drawing/2014/main" id="{9CDCDE1D-8DCD-45B2-8247-16C971EFF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240" y="3141916"/>
            <a:ext cx="4134207" cy="11129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Tinta = 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100%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Deviatie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admisibila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max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±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5 %</a:t>
            </a:r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6D80587D-7EA8-46EA-82ED-5CDF5988E85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9853BD3C-D3C4-2F63-CE39-44D91E63D869}"/>
              </a:ext>
            </a:extLst>
          </p:cNvPr>
          <p:cNvGrpSpPr>
            <a:grpSpLocks/>
          </p:cNvGrpSpPr>
          <p:nvPr/>
        </p:nvGrpSpPr>
        <p:grpSpPr bwMode="auto">
          <a:xfrm>
            <a:off x="3965071" y="2151404"/>
            <a:ext cx="4134206" cy="982414"/>
            <a:chOff x="2853" y="1918"/>
            <a:chExt cx="2504" cy="720"/>
          </a:xfrm>
        </p:grpSpPr>
        <p:sp>
          <p:nvSpPr>
            <p:cNvPr id="3" name="Rectangle 11">
              <a:extLst>
                <a:ext uri="{FF2B5EF4-FFF2-40B4-BE49-F238E27FC236}">
                  <a16:creationId xmlns:a16="http://schemas.microsoft.com/office/drawing/2014/main" id="{8B504C91-3DB8-B3BD-A9D8-B11700BF2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1923"/>
              <a:ext cx="2504" cy="7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id="{978B6141-1721-FFBB-BD76-62D4B5AA2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3" hidden="1">
            <a:extLst>
              <a:ext uri="{FF2B5EF4-FFF2-40B4-BE49-F238E27FC236}">
                <a16:creationId xmlns:a16="http://schemas.microsoft.com/office/drawing/2014/main" id="{660C0D52-672A-462A-8969-7AAB314662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119720"/>
              </p:ext>
            </p:extLst>
          </p:nvPr>
        </p:nvGraphicFramePr>
        <p:xfrm>
          <a:off x="2000450" y="643137"/>
          <a:ext cx="89297" cy="89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9154" name="Object 23" hidden="1">
                        <a:extLst>
                          <a:ext uri="{FF2B5EF4-FFF2-40B4-BE49-F238E27FC236}">
                            <a16:creationId xmlns:a16="http://schemas.microsoft.com/office/drawing/2014/main" id="{660C0D52-672A-462A-8969-7AAB314662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450" y="643137"/>
                        <a:ext cx="89297" cy="89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Rectangle 3" hidden="1">
            <a:extLst>
              <a:ext uri="{FF2B5EF4-FFF2-40B4-BE49-F238E27FC236}">
                <a16:creationId xmlns:a16="http://schemas.microsoft.com/office/drawing/2014/main" id="{3CC3EEFA-618B-48C1-AD20-5BE10DA6A870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450" y="643137"/>
            <a:ext cx="89297" cy="89297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2813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2813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Tx/>
              <a:buNone/>
            </a:pPr>
            <a:endParaRPr lang="ro-RO" altLang="en-US" sz="675" b="0"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5129231-AC39-4F3D-897B-D6328D95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4" y="414398"/>
            <a:ext cx="6458942" cy="252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 H.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Comenzi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follow-up -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scop</a:t>
            </a:r>
            <a:r>
              <a:rPr lang="fr-FR" altLang="en-US" sz="1199" b="1" u="sng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u="sng" dirty="0" err="1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beneficiar</a:t>
            </a:r>
            <a:endParaRPr lang="fr-FR" altLang="en-US" sz="1199" b="1" u="sng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1789707-A549-4BFA-8612-D030D9BEB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54" y="2132756"/>
            <a:ext cx="3701224" cy="8036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Sursa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date:</a:t>
            </a:r>
            <a:endParaRPr lang="fr-FR" altLang="en-US" sz="1199" b="1" u="sng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</a:rPr>
              <a:t> de 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date </a:t>
            </a:r>
            <a:r>
              <a:rPr lang="en-US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Departament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53F37E02-4FD3-4C8D-8CD8-52BD70B58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899" y="1181447"/>
            <a:ext cx="3736437" cy="972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6248" tIns="25721" rIns="0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Definitie</a:t>
            </a:r>
            <a:r>
              <a:rPr lang="fr-FR" altLang="en-US" sz="1199" b="1" u="sng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Nr comenzi cu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follow-up (P040+P050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 raportate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</a:t>
            </a:r>
            <a:r>
              <a:rPr lang="fr-FR" altLang="en-US" sz="105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nr comenzi planificate, programate si executate</a:t>
            </a:r>
            <a:r>
              <a:rPr lang="fr-FR" altLang="en-US" sz="1050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(P010+P020+P030) - Lunar</a:t>
            </a:r>
          </a:p>
        </p:txBody>
      </p:sp>
      <p:grpSp>
        <p:nvGrpSpPr>
          <p:cNvPr id="49162" name="Group 10">
            <a:extLst>
              <a:ext uri="{FF2B5EF4-FFF2-40B4-BE49-F238E27FC236}">
                <a16:creationId xmlns:a16="http://schemas.microsoft.com/office/drawing/2014/main" id="{CB995195-0EAE-4680-8F87-94B385B1D6A9}"/>
              </a:ext>
            </a:extLst>
          </p:cNvPr>
          <p:cNvGrpSpPr>
            <a:grpSpLocks/>
          </p:cNvGrpSpPr>
          <p:nvPr/>
        </p:nvGrpSpPr>
        <p:grpSpPr bwMode="auto">
          <a:xfrm>
            <a:off x="3890978" y="1181687"/>
            <a:ext cx="3882402" cy="972258"/>
            <a:chOff x="3604" y="1604"/>
            <a:chExt cx="2504" cy="842"/>
          </a:xfrm>
        </p:grpSpPr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C86DAB61-560D-402D-B720-18FB462A6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1604"/>
              <a:ext cx="2504" cy="8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1433" tIns="25721" rIns="51433" bIns="25721" anchor="ctr"/>
            <a:lstStyle>
              <a:lvl1pPr defTabSz="933450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None/>
                <a:defRPr/>
              </a:pPr>
              <a:r>
                <a:rPr lang="fr-FR" altLang="en-US" sz="1199" b="1" u="sng" err="1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Utilizare</a:t>
              </a:r>
              <a:r>
                <a:rPr lang="fr-FR" altLang="en-US" sz="1199" b="1" u="sng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:</a:t>
              </a:r>
              <a:endPara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Pachete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de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lucru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preventive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/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corective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in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cadrul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contractelor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activitati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din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zonele de activitate prevazute la pct.1.1</a:t>
              </a: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0490D2F5-CAED-4CCC-9C12-4B96C05A2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8" cy="16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163" name="Group 13">
            <a:extLst>
              <a:ext uri="{FF2B5EF4-FFF2-40B4-BE49-F238E27FC236}">
                <a16:creationId xmlns:a16="http://schemas.microsoft.com/office/drawing/2014/main" id="{66572D86-B3AB-4C62-9A05-82DF42D71C20}"/>
              </a:ext>
            </a:extLst>
          </p:cNvPr>
          <p:cNvGrpSpPr>
            <a:grpSpLocks/>
          </p:cNvGrpSpPr>
          <p:nvPr/>
        </p:nvGrpSpPr>
        <p:grpSpPr bwMode="auto">
          <a:xfrm>
            <a:off x="3890977" y="2151998"/>
            <a:ext cx="3882401" cy="784431"/>
            <a:chOff x="304" y="3240"/>
            <a:chExt cx="2504" cy="725"/>
          </a:xfrm>
        </p:grpSpPr>
        <p:sp>
          <p:nvSpPr>
            <p:cNvPr id="49170" name="Rectangle 14">
              <a:extLst>
                <a:ext uri="{FF2B5EF4-FFF2-40B4-BE49-F238E27FC236}">
                  <a16:creationId xmlns:a16="http://schemas.microsoft.com/office/drawing/2014/main" id="{918A76B0-BCEB-401A-BFA2-4F937D3D5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240"/>
              <a:ext cx="2504" cy="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51433" tIns="25721" rIns="51433" bIns="25721" anchor="ctr"/>
            <a:lstStyle>
              <a:lvl1pPr defTabSz="933450">
                <a:lnSpc>
                  <a:spcPts val="1800"/>
                </a:lnSpc>
                <a:spcAft>
                  <a:spcPts val="563"/>
                </a:spcAft>
                <a:buFont typeface="Arial" panose="020B0604020202020204" pitchFamily="34" charset="0"/>
                <a:buChar char="•"/>
                <a:defRPr sz="1500" b="1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933450">
                <a:lnSpc>
                  <a:spcPts val="1700"/>
                </a:lnSpc>
                <a:spcAft>
                  <a:spcPts val="563"/>
                </a:spcAft>
                <a:buSzPct val="100000"/>
                <a:buChar char="–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2pPr>
              <a:lvl3pPr marL="11430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3pPr>
              <a:lvl4pPr marL="16002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4pPr>
              <a:lvl5pPr marL="2057400" indent="-228600" defTabSz="933450">
                <a:lnSpc>
                  <a:spcPts val="1700"/>
                </a:lnSpc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5pPr>
              <a:lvl6pPr marL="25146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6pPr>
              <a:lvl7pPr marL="29718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7pPr>
              <a:lvl8pPr marL="34290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8pPr>
              <a:lvl9pPr marL="3886200" indent="-228600" defTabSz="933450" eaLnBrk="0" fontAlgn="base" hangingPunct="0">
                <a:lnSpc>
                  <a:spcPts val="1700"/>
                </a:lnSpc>
                <a:spcBef>
                  <a:spcPct val="0"/>
                </a:spcBef>
                <a:spcAft>
                  <a:spcPts val="563"/>
                </a:spcAft>
                <a:buSzPct val="80000"/>
                <a:buFont typeface="Symbol" panose="05050102010706020507" pitchFamily="18" charset="2"/>
                <a:buChar char="·"/>
                <a:defRPr sz="150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endParaRPr lang="fr-FR" altLang="en-US" sz="1199" u="sng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b="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b="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b="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  <a:p>
              <a:pPr>
                <a:spcBef>
                  <a:spcPct val="0"/>
                </a:spcBef>
                <a:buNone/>
              </a:pP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53053B01-1E08-4FAB-9BC7-C3B014686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04"/>
              <a:ext cx="1709" cy="17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spcBef>
                  <a:spcPct val="20000"/>
                </a:spcBef>
                <a:buClr>
                  <a:schemeClr val="tx2"/>
                </a:buClr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spcBef>
                  <a:spcPct val="20000"/>
                </a:spcBef>
                <a:buClr>
                  <a:schemeClr val="tx2"/>
                </a:buClr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spcBef>
                  <a:spcPct val="20000"/>
                </a:spcBef>
                <a:buClr>
                  <a:schemeClr val="tx2"/>
                </a:buClr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spcBef>
                  <a:spcPct val="20000"/>
                </a:spcBef>
                <a:buClr>
                  <a:schemeClr val="tx2"/>
                </a:buClr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spcBef>
                  <a:spcPct val="20000"/>
                </a:spcBef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fr-FR" alt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6">
            <a:extLst>
              <a:ext uri="{FF2B5EF4-FFF2-40B4-BE49-F238E27FC236}">
                <a16:creationId xmlns:a16="http://schemas.microsoft.com/office/drawing/2014/main" id="{F9446C37-4D24-409A-85E7-EC75BD27E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7398" y="2967529"/>
            <a:ext cx="3856041" cy="9727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51433" tIns="25721" rIns="51433" bIns="25721" anchor="ctr"/>
          <a:lstStyle>
            <a:lvl1pPr defTabSz="93345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u="sng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Obiectiv</a:t>
            </a:r>
            <a:r>
              <a:rPr lang="fr-FR" altLang="en-US" sz="1199" b="1" u="sng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Tinta = 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100%</a:t>
            </a:r>
            <a:endParaRPr lang="fr-FR" altLang="en-US" sz="1199" b="1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  <a:defRPr/>
            </a:pP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Deviatie</a:t>
            </a:r>
            <a:r>
              <a:rPr lang="fr-FR" altLang="en-US" sz="1199" b="1" dirty="0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199" b="1" dirty="0" err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admisibila</a:t>
            </a:r>
            <a:r>
              <a:rPr lang="fr-FR" altLang="en-US" sz="1199" b="1">
                <a:solidFill>
                  <a:srgbClr val="0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max. ±5 %</a:t>
            </a:r>
            <a:endParaRPr lang="fr-FR" altLang="en-US" sz="1199" dirty="0">
              <a:solidFill>
                <a:srgbClr val="0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165" name="Group 17">
            <a:extLst>
              <a:ext uri="{FF2B5EF4-FFF2-40B4-BE49-F238E27FC236}">
                <a16:creationId xmlns:a16="http://schemas.microsoft.com/office/drawing/2014/main" id="{6F8DE9E8-DD49-4821-8542-B8B58B36013C}"/>
              </a:ext>
            </a:extLst>
          </p:cNvPr>
          <p:cNvGrpSpPr>
            <a:grpSpLocks/>
          </p:cNvGrpSpPr>
          <p:nvPr/>
        </p:nvGrpSpPr>
        <p:grpSpPr bwMode="auto">
          <a:xfrm>
            <a:off x="180512" y="2967771"/>
            <a:ext cx="3701224" cy="972740"/>
            <a:chOff x="-54667" y="4191000"/>
            <a:chExt cx="4752591" cy="2133600"/>
          </a:xfrm>
        </p:grpSpPr>
        <p:grpSp>
          <p:nvGrpSpPr>
            <p:cNvPr id="49166" name="Group 6">
              <a:extLst>
                <a:ext uri="{FF2B5EF4-FFF2-40B4-BE49-F238E27FC236}">
                  <a16:creationId xmlns:a16="http://schemas.microsoft.com/office/drawing/2014/main" id="{72A9443B-CF09-49E6-9A79-A84AC61A04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54667" y="4191000"/>
              <a:ext cx="4752591" cy="2133600"/>
              <a:chOff x="-12" y="3055"/>
              <a:chExt cx="2934" cy="881"/>
            </a:xfrm>
          </p:grpSpPr>
          <p:sp>
            <p:nvSpPr>
              <p:cNvPr id="23" name="Rectangle 7">
                <a:extLst>
                  <a:ext uri="{FF2B5EF4-FFF2-40B4-BE49-F238E27FC236}">
                    <a16:creationId xmlns:a16="http://schemas.microsoft.com/office/drawing/2014/main" id="{E0BADAB4-C469-4D1B-B387-3ACAED9A08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12" y="3055"/>
                <a:ext cx="2934" cy="88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1433" tIns="25721" rIns="51433" bIns="25721" anchor="ctr"/>
              <a:lstStyle>
                <a:lvl1pPr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33450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33450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334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fr-FR" altLang="en-US" sz="1199" b="1" u="sng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Mod de calcul</a:t>
                </a:r>
                <a:r>
                  <a:rPr lang="fr-FR" altLang="en-US" sz="1199" b="1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fr-FR" altLang="en-US" sz="1199" b="1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=  </a:t>
                </a:r>
                <a:endParaRPr lang="fr-FR" altLang="en-US" sz="1199" b="1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 C-zi  </a:t>
                </a: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P040+P050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                                                     x </a:t>
                </a: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100%</a:t>
                </a:r>
              </a:p>
              <a:p>
                <a:pPr>
                  <a:spcBef>
                    <a:spcPct val="0"/>
                  </a:spcBef>
                  <a:buClrTx/>
                  <a:buNone/>
                  <a:defRPr/>
                </a:pPr>
                <a:r>
                  <a:rPr lang="pt-BR" altLang="en-US" sz="1199" dirty="0">
                    <a:solidFill>
                      <a:srgbClr val="000000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∑ C-zi P010+P020+P030</a:t>
                </a:r>
                <a:endParaRPr lang="fr-FR" altLang="en-US" sz="1199" dirty="0">
                  <a:solidFill>
                    <a:srgbClr val="000000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:a16="http://schemas.microsoft.com/office/drawing/2014/main" id="{ACC5BF6B-FC6F-43AD-A0B6-5CB9A5331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7" y="3440"/>
                <a:ext cx="1709" cy="1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>
                <a:spAutoFit/>
              </a:bodyPr>
              <a:lstStyle>
                <a:lvl1pPr marL="247650" indent="-24765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12813">
                  <a:spcBef>
                    <a:spcPct val="20000"/>
                  </a:spcBef>
                  <a:buClr>
                    <a:schemeClr val="tx2"/>
                  </a:buClr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12813">
                  <a:spcBef>
                    <a:spcPct val="20000"/>
                  </a:spcBef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fr-FR" altLang="en-US" sz="1199"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82503504-E731-434E-9BFC-0AE9C3CCFD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31" y="5503076"/>
              <a:ext cx="26426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199">
                <a:latin typeface="Century Gothic" panose="020B0502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59A64A08-70E6-44B9-A0B2-59CD4E048629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E1C9450A-EA93-E9F2-FCCD-DEFB9A8C8D77}"/>
              </a:ext>
            </a:extLst>
          </p:cNvPr>
          <p:cNvGrpSpPr>
            <a:grpSpLocks/>
          </p:cNvGrpSpPr>
          <p:nvPr/>
        </p:nvGrpSpPr>
        <p:grpSpPr bwMode="auto">
          <a:xfrm>
            <a:off x="3926190" y="2132756"/>
            <a:ext cx="3856041" cy="787126"/>
            <a:chOff x="2848" y="1872"/>
            <a:chExt cx="2504" cy="696"/>
          </a:xfrm>
        </p:grpSpPr>
        <p:sp>
          <p:nvSpPr>
            <p:cNvPr id="3" name="Rectangle 11">
              <a:extLst>
                <a:ext uri="{FF2B5EF4-FFF2-40B4-BE49-F238E27FC236}">
                  <a16:creationId xmlns:a16="http://schemas.microsoft.com/office/drawing/2014/main" id="{97BB822A-0B76-47C5-487A-A027D1C63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1872"/>
              <a:ext cx="2504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en-US" sz="1199" b="1" u="sng" dirty="0" err="1">
                  <a:solidFill>
                    <a:srgbClr val="000000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199" b="1" u="sng" dirty="0">
                  <a:solidFill>
                    <a:srgbClr val="000000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" name="Rectangle 12">
              <a:extLst>
                <a:ext uri="{FF2B5EF4-FFF2-40B4-BE49-F238E27FC236}">
                  <a16:creationId xmlns:a16="http://schemas.microsoft.com/office/drawing/2014/main" id="{E42BC6EE-1EE0-EC4B-D6FA-61C576B04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>
            <a:extLst>
              <a:ext uri="{FF2B5EF4-FFF2-40B4-BE49-F238E27FC236}">
                <a16:creationId xmlns:a16="http://schemas.microsoft.com/office/drawing/2014/main" id="{9142F039-CA50-43CC-B294-EEE1A34052E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60110075"/>
              </p:ext>
            </p:extLst>
          </p:nvPr>
        </p:nvGraphicFramePr>
        <p:xfrm>
          <a:off x="1810" y="1886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1" imgH="423" progId="TCLayout.ActiveDocument.1">
                  <p:embed/>
                </p:oleObj>
              </mc:Choice>
              <mc:Fallback>
                <p:oleObj name="think-cell Slide" r:id="rId3" imgW="421" imgH="423" progId="TCLayout.ActiveDocument.1">
                  <p:embed/>
                  <p:pic>
                    <p:nvPicPr>
                      <p:cNvPr id="10" name="Object 9" hidden="1">
                        <a:extLst>
                          <a:ext uri="{FF2B5EF4-FFF2-40B4-BE49-F238E27FC236}">
                            <a16:creationId xmlns:a16="http://schemas.microsoft.com/office/drawing/2014/main" id="{9142F039-CA50-43CC-B294-EEE1A34052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0" y="1886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A1E7C8-138C-4B71-B9FB-8E60CBC0CE9A}"/>
              </a:ext>
            </a:extLst>
          </p:cNvPr>
          <p:cNvSpPr txBox="1">
            <a:spLocks/>
          </p:cNvSpPr>
          <p:nvPr/>
        </p:nvSpPr>
        <p:spPr>
          <a:xfrm>
            <a:off x="219340" y="693990"/>
            <a:ext cx="8464667" cy="3822769"/>
          </a:xfrm>
          <a:prstGeom prst="rect">
            <a:avLst/>
          </a:prstGeom>
        </p:spPr>
        <p:txBody>
          <a:bodyPr/>
          <a:lstStyle>
            <a:lvl1pPr marL="0" indent="0" algn="l" defTabSz="685891" rtl="0" eaLnBrk="1" latinLnBrk="0" hangingPunct="1">
              <a:lnSpc>
                <a:spcPct val="100000"/>
              </a:lnSpc>
              <a:spcBef>
                <a:spcPts val="750"/>
              </a:spcBef>
              <a:buFontTx/>
              <a:buNone/>
              <a:defRPr sz="21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1pPr>
            <a:lvl2pPr marL="342946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8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2pPr>
            <a:lvl3pPr marL="685891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50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3pPr>
            <a:lvl4pPr marL="1028837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4pPr>
            <a:lvl5pPr marL="1371783" indent="0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Tx/>
              <a:buNone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5pPr>
            <a:lvl6pPr marL="1886201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6pPr>
            <a:lvl7pPr marL="2229147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7pPr>
            <a:lvl8pPr marL="2572093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8pPr>
            <a:lvl9pPr marL="2915039" indent="-171473" algn="l" defTabSz="685891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rgbClr val="323E48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900" b="1">
                <a:solidFill>
                  <a:schemeClr val="tx2"/>
                </a:solidFill>
                <a:latin typeface="Arial" panose="020B0604020202020204" pitchFamily="34" charset="0"/>
              </a:rPr>
              <a:t>7.1. Definire</a:t>
            </a:r>
            <a:endParaRPr lang="en-US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Depasirea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timpului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alocat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opririi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planificate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AutoNum type="arabicPeriod"/>
            </a:pPr>
            <a:r>
              <a:rPr lang="en-US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Nerespectare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normelor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Safety;</a:t>
            </a:r>
          </a:p>
          <a:p>
            <a:pPr>
              <a:buFontTx/>
              <a:buAutoNum type="arabicPeriod"/>
            </a:pPr>
            <a:r>
              <a:rPr lang="it-IT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Nerespectarea </a:t>
            </a:r>
            <a:r>
              <a:rPr lang="it-IT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calitatii executiei, </a:t>
            </a:r>
            <a:r>
              <a:rPr lang="it-IT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Regulilor de Aur </a:t>
            </a:r>
            <a:r>
              <a:rPr lang="it-IT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 bunelor practici in mentenanta</a:t>
            </a:r>
            <a:endParaRPr lang="en-US" altLang="en-US" sz="900" b="1" dirty="0">
              <a:solidFill>
                <a:srgbClr val="3535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pt-BR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Aparitia de anomalii </a:t>
            </a:r>
            <a:r>
              <a:rPr lang="pt-BR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 </a:t>
            </a:r>
            <a:r>
              <a:rPr lang="pt-BR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degradarea echipamentului </a:t>
            </a:r>
            <a:r>
              <a:rPr lang="pt-BR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intre 2 reparatii planificate;</a:t>
            </a:r>
            <a:endParaRPr lang="en-US" altLang="en-US" sz="900" b="1" dirty="0">
              <a:solidFill>
                <a:srgbClr val="3535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AutoNum type="arabicPeriod"/>
            </a:pPr>
            <a:r>
              <a:rPr lang="en-US" altLang="en-US" sz="900" b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Neefectuarea 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</a:t>
            </a:r>
            <a:r>
              <a:rPr lang="en-US" altLang="en-US" sz="900" b="1" dirty="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b="1" dirty="0" err="1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lucrari</a:t>
            </a:r>
            <a:r>
              <a:rPr lang="en-US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900" b="1">
                <a:solidFill>
                  <a:schemeClr val="tx2"/>
                </a:solidFill>
                <a:latin typeface="Arial" panose="020B0604020202020204" pitchFamily="34" charset="0"/>
              </a:rPr>
              <a:t>7.2</a:t>
            </a:r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900" b="1" dirty="0" err="1">
                <a:solidFill>
                  <a:schemeClr val="tx2"/>
                </a:solidFill>
                <a:latin typeface="Arial" panose="020B0604020202020204" pitchFamily="34" charset="0"/>
              </a:rPr>
              <a:t>Cuantumul</a:t>
            </a:r>
            <a:r>
              <a:rPr lang="en-US" altLang="en-US" sz="9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1" err="1">
                <a:solidFill>
                  <a:schemeClr val="tx2"/>
                </a:solidFill>
                <a:latin typeface="Arial" panose="020B0604020202020204" pitchFamily="34" charset="0"/>
              </a:rPr>
              <a:t>penalitatilor</a:t>
            </a:r>
            <a:r>
              <a:rPr lang="en-US" altLang="en-US" sz="900" b="1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endParaRPr lang="en-US" altLang="en-US" sz="9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5 % din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valoarea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au </a:t>
            </a:r>
            <a:r>
              <a:rPr lang="en-US" altLang="en-US" sz="9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cauzat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3535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depasirea timpului alocat opririi planificate, 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depasirea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intre1h si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24h; 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Daca depasirea timpului alocat opririi planificate este mai mare de 24h,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prevederile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punctului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[Nr. </a:t>
            </a:r>
            <a:r>
              <a:rPr lang="pt-BR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 de lucru nerealizate, calculat conform 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</a:t>
            </a:r>
            <a:r>
              <a:rPr lang="en-US" altLang="en-US" sz="90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performanta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conform prevederi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5 - 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Securitatea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muncii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atasata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Cererea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oferta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[Indicator </a:t>
            </a:r>
            <a:r>
              <a:rPr lang="en-US" altLang="en-US" sz="90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performanta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din valoarea pachetelor de lucrari executate cu abateri de la calitatea executiei si a regulilor de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 (Formular ARMP Q-CHECKLIST si Reguli de Aur </a:t>
            </a:r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atasate la Cererea de oferta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it-IT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pt-BR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 de lucru evaluate la care s-au inregistrat abateri, calculat conform</a:t>
            </a:r>
            <a:r>
              <a:rPr lang="it-IT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Indicator performanta E]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procent cuprins intre 5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- 30</a:t>
            </a:r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din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valoarea pachetelor executate necorespunzator si care intre 2 reparatii planificate au generat opriri neplanificate (avarii) ale la echipamentele unde s-au executat reparatiile respective</a:t>
            </a:r>
            <a:r>
              <a:rPr lang="pt-BR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pt-BR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 de lucru executate la echipamentul la care s-a inregistrat oprirea neplanificata, calculat conform</a:t>
            </a:r>
            <a:r>
              <a:rPr lang="it-IT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Indicator performanta C. </a:t>
            </a:r>
            <a:r>
              <a:rPr lang="it-IT" altLang="en-US" sz="9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va agrea de comun acord in functie </a:t>
            </a:r>
            <a:r>
              <a:rPr lang="it-IT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impactul avariei asupra echipamentului]</a:t>
            </a:r>
            <a:endParaRPr lang="en-US" altLang="en-US" sz="9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en-US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Neplata valorii pachetelor </a:t>
            </a:r>
            <a:r>
              <a:rPr lang="it-IT" altLang="en-US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neefectuate + procent 10% din valoarea </a:t>
            </a:r>
            <a:r>
              <a:rPr lang="it-IT" altLang="en-US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 neefectuate 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[Nr. </a:t>
            </a:r>
            <a:r>
              <a:rPr lang="pt-BR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pachetelor de lucru nerealizate calculat conform </a:t>
            </a:r>
            <a:r>
              <a:rPr lang="en-US" altLang="en-US" sz="9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performanta B]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990940C-EDC9-4C17-B95C-58E50F4E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035" y="196174"/>
            <a:ext cx="8138692" cy="3231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>
            <a:spAutoFit/>
          </a:bodyPr>
          <a:lstStyle/>
          <a:p>
            <a:r>
              <a:rPr lang="en-US" altLang="en-US" sz="1500" b="1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7. </a:t>
            </a:r>
            <a:r>
              <a:rPr lang="en-US" altLang="en-US" sz="1500" b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PENALITATI</a:t>
            </a:r>
            <a:endParaRPr lang="en-US" sz="15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6C4470A-F43E-4567-BFB0-A55A5BEF0C9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15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86737559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72BD09FA-30A4-474D-88AE-3C5D3848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28" y="304292"/>
            <a:ext cx="63051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1. PREAMBUL CONTRACT CADRU CU LISTE DE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DC92616C-CF3B-4093-BF31-78FF786EA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91" y="988368"/>
            <a:ext cx="8367369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rgbClr val="414042"/>
                </a:solidFill>
              </a:rPr>
              <a:t>1.1. </a:t>
            </a:r>
            <a:r>
              <a:rPr lang="en-US" sz="900" dirty="0" err="1">
                <a:solidFill>
                  <a:srgbClr val="414042"/>
                </a:solidFill>
              </a:rPr>
              <a:t>Contractul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cadru</a:t>
            </a:r>
            <a:r>
              <a:rPr lang="en-US" sz="900" dirty="0">
                <a:solidFill>
                  <a:srgbClr val="414042"/>
                </a:solidFill>
              </a:rPr>
              <a:t> cu </a:t>
            </a:r>
            <a:r>
              <a:rPr lang="en-US" sz="900" dirty="0" err="1">
                <a:solidFill>
                  <a:srgbClr val="414042"/>
                </a:solidFill>
              </a:rPr>
              <a:t>liste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activitati</a:t>
            </a:r>
            <a:r>
              <a:rPr lang="en-US" sz="900" dirty="0">
                <a:solidFill>
                  <a:srgbClr val="414042"/>
                </a:solidFill>
              </a:rPr>
              <a:t> se </a:t>
            </a:r>
            <a:r>
              <a:rPr lang="en-US" sz="900" dirty="0" err="1">
                <a:solidFill>
                  <a:srgbClr val="414042"/>
                </a:solidFill>
              </a:rPr>
              <a:t>aplica</a:t>
            </a:r>
            <a:r>
              <a:rPr lang="en-US" sz="900" dirty="0">
                <a:solidFill>
                  <a:srgbClr val="414042"/>
                </a:solidFill>
              </a:rPr>
              <a:t> in zona </a:t>
            </a:r>
            <a:r>
              <a:rPr lang="fr-FR" altLang="en-US" sz="900" b="1" dirty="0" err="1">
                <a:solidFill>
                  <a:srgbClr val="414042"/>
                </a:solidFill>
              </a:rPr>
              <a:t>Departament</a:t>
            </a:r>
            <a:r>
              <a:rPr lang="fr-FR" altLang="en-US" sz="900" b="1" dirty="0">
                <a:solidFill>
                  <a:srgbClr val="414042"/>
                </a:solidFill>
              </a:rPr>
              <a:t> </a:t>
            </a:r>
            <a:r>
              <a:rPr lang="en-US" altLang="en-US" sz="900" b="1" dirty="0">
                <a:solidFill>
                  <a:srgbClr val="414042"/>
                </a:solidFill>
              </a:rPr>
              <a:t>Aglomerare &amp; </a:t>
            </a:r>
            <a:r>
              <a:rPr lang="en-US" altLang="en-US" sz="900" b="1" dirty="0" err="1">
                <a:solidFill>
                  <a:srgbClr val="414042"/>
                </a:solidFill>
              </a:rPr>
              <a:t>Materii</a:t>
            </a:r>
            <a:r>
              <a:rPr lang="en-US" altLang="en-US" sz="900" b="1" dirty="0">
                <a:solidFill>
                  <a:srgbClr val="414042"/>
                </a:solidFill>
              </a:rPr>
              <a:t> Prime</a:t>
            </a:r>
            <a:r>
              <a:rPr lang="en-US" sz="900" dirty="0">
                <a:solidFill>
                  <a:srgbClr val="414042"/>
                </a:solidFill>
              </a:rPr>
              <a:t> la </a:t>
            </a:r>
            <a:r>
              <a:rPr lang="en-US" sz="900" dirty="0" err="1">
                <a:solidFill>
                  <a:srgbClr val="414042"/>
                </a:solidFill>
              </a:rPr>
              <a:t>nivel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b="1" dirty="0">
                <a:solidFill>
                  <a:srgbClr val="414042"/>
                </a:solidFill>
              </a:rPr>
              <a:t>Aglomerare, </a:t>
            </a:r>
            <a:r>
              <a:rPr lang="en-US" sz="900" b="1" dirty="0" err="1">
                <a:solidFill>
                  <a:srgbClr val="414042"/>
                </a:solidFill>
              </a:rPr>
              <a:t>Depozit</a:t>
            </a:r>
            <a:r>
              <a:rPr lang="en-US" sz="900" b="1" dirty="0">
                <a:solidFill>
                  <a:srgbClr val="414042"/>
                </a:solidFill>
              </a:rPr>
              <a:t> de </a:t>
            </a:r>
            <a:r>
              <a:rPr lang="en-US" sz="900" b="1" dirty="0" err="1">
                <a:solidFill>
                  <a:srgbClr val="414042"/>
                </a:solidFill>
              </a:rPr>
              <a:t>Materii</a:t>
            </a:r>
            <a:r>
              <a:rPr lang="en-US" sz="900" b="1" dirty="0">
                <a:solidFill>
                  <a:srgbClr val="414042"/>
                </a:solidFill>
              </a:rPr>
              <a:t> Prime </a:t>
            </a:r>
            <a:r>
              <a:rPr lang="en-US" sz="900" b="1" dirty="0" err="1">
                <a:solidFill>
                  <a:srgbClr val="414042"/>
                </a:solidFill>
              </a:rPr>
              <a:t>si</a:t>
            </a:r>
            <a:r>
              <a:rPr lang="en-US" sz="900" b="1" dirty="0">
                <a:solidFill>
                  <a:srgbClr val="414042"/>
                </a:solidFill>
              </a:rPr>
              <a:t> Port conform </a:t>
            </a:r>
            <a:r>
              <a:rPr lang="en-US" sz="900" b="1" dirty="0" err="1">
                <a:solidFill>
                  <a:srgbClr val="414042"/>
                </a:solidFill>
              </a:rPr>
              <a:t>prevederilor</a:t>
            </a:r>
            <a:r>
              <a:rPr lang="en-US" sz="900" b="1" dirty="0">
                <a:solidFill>
                  <a:srgbClr val="414042"/>
                </a:solidFill>
              </a:rPr>
              <a:t> </a:t>
            </a:r>
            <a:r>
              <a:rPr lang="en-US" sz="900" b="1" dirty="0" err="1">
                <a:solidFill>
                  <a:srgbClr val="414042"/>
                </a:solidFill>
              </a:rPr>
              <a:t>cuprinse</a:t>
            </a:r>
            <a:r>
              <a:rPr lang="en-US" sz="900" b="1" dirty="0">
                <a:solidFill>
                  <a:srgbClr val="414042"/>
                </a:solidFill>
              </a:rPr>
              <a:t> in </a:t>
            </a:r>
            <a:r>
              <a:rPr lang="en-US" sz="900" b="1" dirty="0" err="1">
                <a:solidFill>
                  <a:srgbClr val="414042"/>
                </a:solidFill>
              </a:rPr>
              <a:t>Clauza</a:t>
            </a:r>
            <a:r>
              <a:rPr lang="en-US" sz="900" b="1" dirty="0">
                <a:solidFill>
                  <a:srgbClr val="414042"/>
                </a:solidFill>
              </a:rPr>
              <a:t> de </a:t>
            </a:r>
            <a:r>
              <a:rPr lang="en-US" sz="900" b="1" dirty="0" err="1">
                <a:solidFill>
                  <a:srgbClr val="414042"/>
                </a:solidFill>
              </a:rPr>
              <a:t>mobilitate</a:t>
            </a:r>
            <a:r>
              <a:rPr lang="en-US" sz="900" dirty="0">
                <a:solidFill>
                  <a:srgbClr val="414042"/>
                </a:solidFill>
              </a:rPr>
              <a:t>, </a:t>
            </a:r>
            <a:r>
              <a:rPr lang="en-US" sz="900" dirty="0" err="1">
                <a:solidFill>
                  <a:srgbClr val="414042"/>
                </a:solidFill>
              </a:rPr>
              <a:t>pentru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urmatoarele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utilaje</a:t>
            </a:r>
            <a:r>
              <a:rPr lang="en-US" sz="900" dirty="0">
                <a:solidFill>
                  <a:srgbClr val="414042"/>
                </a:solidFill>
              </a:rPr>
              <a:t> / </a:t>
            </a:r>
            <a:r>
              <a:rPr lang="en-US" sz="900" dirty="0" err="1">
                <a:solidFill>
                  <a:srgbClr val="414042"/>
                </a:solidFill>
              </a:rPr>
              <a:t>instalatii</a:t>
            </a:r>
            <a:r>
              <a:rPr lang="en-US" sz="900" dirty="0">
                <a:solidFill>
                  <a:srgbClr val="414042"/>
                </a:solidFill>
              </a:rPr>
              <a:t>: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sz="900" b="1" dirty="0">
                <a:solidFill>
                  <a:srgbClr val="414042"/>
                </a:solidFill>
              </a:rPr>
              <a:t>Aglomerare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sz="900" b="1" dirty="0" err="1">
                <a:solidFill>
                  <a:srgbClr val="414042"/>
                </a:solidFill>
              </a:rPr>
              <a:t>Depozit</a:t>
            </a:r>
            <a:r>
              <a:rPr lang="en-US" sz="900" b="1" dirty="0">
                <a:solidFill>
                  <a:srgbClr val="414042"/>
                </a:solidFill>
              </a:rPr>
              <a:t> </a:t>
            </a:r>
            <a:r>
              <a:rPr lang="en-US" sz="900" b="1" dirty="0" err="1">
                <a:solidFill>
                  <a:srgbClr val="414042"/>
                </a:solidFill>
              </a:rPr>
              <a:t>Materii</a:t>
            </a:r>
            <a:r>
              <a:rPr lang="en-US" sz="900" b="1" dirty="0">
                <a:solidFill>
                  <a:srgbClr val="414042"/>
                </a:solidFill>
              </a:rPr>
              <a:t> Prime</a:t>
            </a:r>
          </a:p>
          <a:p>
            <a:pPr marL="171450" indent="-171450">
              <a:spcBef>
                <a:spcPct val="0"/>
              </a:spcBef>
              <a:buFontTx/>
              <a:buChar char="-"/>
              <a:defRPr/>
            </a:pPr>
            <a:r>
              <a:rPr lang="en-US" sz="900" b="1" dirty="0">
                <a:solidFill>
                  <a:srgbClr val="414042"/>
                </a:solidFill>
              </a:rPr>
              <a:t>Port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900" b="1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dirty="0" err="1">
                <a:solidFill>
                  <a:srgbClr val="414042"/>
                </a:solidFill>
              </a:rPr>
              <a:t>Specialitati</a:t>
            </a:r>
            <a:r>
              <a:rPr lang="en-US" sz="900" dirty="0">
                <a:solidFill>
                  <a:srgbClr val="414042"/>
                </a:solidFill>
              </a:rPr>
              <a:t>: </a:t>
            </a:r>
            <a:r>
              <a:rPr lang="en-US" sz="900" dirty="0" err="1">
                <a:solidFill>
                  <a:srgbClr val="414042"/>
                </a:solidFill>
              </a:rPr>
              <a:t>mecanic</a:t>
            </a:r>
            <a:r>
              <a:rPr lang="en-US" sz="900" dirty="0">
                <a:solidFill>
                  <a:srgbClr val="414042"/>
                </a:solidFill>
              </a:rPr>
              <a:t>/</a:t>
            </a:r>
            <a:r>
              <a:rPr lang="en-US" sz="900" dirty="0" err="1">
                <a:solidFill>
                  <a:srgbClr val="414042"/>
                </a:solidFill>
              </a:rPr>
              <a:t>lacatus</a:t>
            </a:r>
            <a:r>
              <a:rPr lang="en-US" sz="900" dirty="0">
                <a:solidFill>
                  <a:srgbClr val="414042"/>
                </a:solidFill>
              </a:rPr>
              <a:t>, electrician, sudor, etc. (conform pct. 5.1)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u="sng" dirty="0">
                <a:solidFill>
                  <a:srgbClr val="414042"/>
                </a:solidFill>
              </a:rPr>
              <a:t>CLAUZA DE MOBILITATE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Contractul se aplica la nivel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Departament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>
                <a:solidFill>
                  <a:srgbClr val="414042"/>
                </a:solidFill>
              </a:rPr>
              <a:t>Aglomerare &amp; </a:t>
            </a:r>
            <a:r>
              <a:rPr lang="en-US" sz="900" b="1" dirty="0" err="1">
                <a:solidFill>
                  <a:srgbClr val="414042"/>
                </a:solidFill>
              </a:rPr>
              <a:t>Materii</a:t>
            </a:r>
            <a:r>
              <a:rPr lang="en-US" sz="900" b="1" dirty="0">
                <a:solidFill>
                  <a:srgbClr val="414042"/>
                </a:solidFill>
              </a:rPr>
              <a:t> Prime</a:t>
            </a:r>
            <a:r>
              <a:rPr lang="en-US" sz="900" dirty="0">
                <a:solidFill>
                  <a:srgbClr val="414042"/>
                </a:solidFill>
              </a:rPr>
              <a:t>,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caz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 care 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forta de munca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pusa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dispozitie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Contractor 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va fi folosita 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functie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necesitati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le de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mentenanta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la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oricare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din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Opririle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Planificate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saptamanale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lunare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Reparatii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Anuale</a:t>
            </a:r>
            <a:r>
              <a:rPr lang="ro-RO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sau alte interventii punctuale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planificate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sau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neplanificate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care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trebuie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realizate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regim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urgenta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urmare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aparitiei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unor</a:t>
            </a:r>
            <a:r>
              <a:rPr lang="en-US" altLang="en-US" sz="900" b="1" dirty="0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900" b="1" dirty="0" err="1">
                <a:solidFill>
                  <a:srgbClr val="41404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avarii</a:t>
            </a:r>
            <a:endParaRPr lang="en-US" altLang="en-US" sz="900" b="1" dirty="0">
              <a:solidFill>
                <a:srgbClr val="41404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sz="900" dirty="0">
              <a:solidFill>
                <a:srgbClr val="414042"/>
              </a:solidFill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rgbClr val="414042"/>
                </a:solidFill>
              </a:rPr>
              <a:t>1.2. </a:t>
            </a:r>
            <a:r>
              <a:rPr lang="en-US" sz="900" dirty="0" err="1">
                <a:solidFill>
                  <a:srgbClr val="414042"/>
                </a:solidFill>
              </a:rPr>
              <a:t>Contractorul</a:t>
            </a:r>
            <a:r>
              <a:rPr lang="en-US" sz="900" dirty="0">
                <a:solidFill>
                  <a:srgbClr val="414042"/>
                </a:solidFill>
              </a:rPr>
              <a:t> a </a:t>
            </a:r>
            <a:r>
              <a:rPr lang="en-US" sz="900" dirty="0" err="1">
                <a:solidFill>
                  <a:srgbClr val="414042"/>
                </a:solidFill>
              </a:rPr>
              <a:t>fost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acceptat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catre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Beneficiar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deoarece</a:t>
            </a:r>
            <a:r>
              <a:rPr lang="en-US" sz="900" dirty="0">
                <a:solidFill>
                  <a:srgbClr val="414042"/>
                </a:solidFill>
              </a:rPr>
              <a:t> are </a:t>
            </a:r>
            <a:r>
              <a:rPr lang="en-US" sz="900" dirty="0" err="1">
                <a:solidFill>
                  <a:srgbClr val="414042"/>
                </a:solidFill>
              </a:rPr>
              <a:t>competentele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resursele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necesare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pentru</a:t>
            </a:r>
            <a:r>
              <a:rPr lang="en-US" sz="900" dirty="0">
                <a:solidFill>
                  <a:srgbClr val="414042"/>
                </a:solidFill>
              </a:rPr>
              <a:t> a </a:t>
            </a:r>
            <a:r>
              <a:rPr lang="en-US" sz="900" dirty="0" err="1">
                <a:solidFill>
                  <a:srgbClr val="414042"/>
                </a:solidFill>
              </a:rPr>
              <a:t>efectua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acest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serviciu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atinge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obiectivele</a:t>
            </a:r>
            <a:r>
              <a:rPr lang="en-US" sz="900" dirty="0">
                <a:solidFill>
                  <a:srgbClr val="414042"/>
                </a:solidFill>
              </a:rPr>
              <a:t> validate de </a:t>
            </a:r>
            <a:r>
              <a:rPr lang="en-US" sz="900" dirty="0" err="1">
                <a:solidFill>
                  <a:srgbClr val="414042"/>
                </a:solidFill>
              </a:rPr>
              <a:t>catre</a:t>
            </a:r>
            <a:r>
              <a:rPr lang="en-US" sz="900" dirty="0">
                <a:solidFill>
                  <a:srgbClr val="414042"/>
                </a:solidFill>
              </a:rPr>
              <a:t> </a:t>
            </a:r>
            <a:r>
              <a:rPr lang="en-US" sz="900" dirty="0" err="1">
                <a:solidFill>
                  <a:srgbClr val="414042"/>
                </a:solidFill>
              </a:rPr>
              <a:t>Beneficiar</a:t>
            </a:r>
            <a:r>
              <a:rPr lang="en-US" sz="900" dirty="0">
                <a:solidFill>
                  <a:srgbClr val="414042"/>
                </a:solidFill>
              </a:rPr>
              <a:t> in </a:t>
            </a:r>
            <a:r>
              <a:rPr lang="en-US" sz="900" dirty="0" err="1">
                <a:solidFill>
                  <a:srgbClr val="414042"/>
                </a:solidFill>
              </a:rPr>
              <a:t>termeni</a:t>
            </a:r>
            <a:r>
              <a:rPr lang="en-US" sz="900" dirty="0">
                <a:solidFill>
                  <a:srgbClr val="414042"/>
                </a:solidFill>
              </a:rPr>
              <a:t> de </a:t>
            </a:r>
            <a:r>
              <a:rPr lang="en-US" sz="900" dirty="0" err="1">
                <a:solidFill>
                  <a:srgbClr val="414042"/>
                </a:solidFill>
              </a:rPr>
              <a:t>siguranta</a:t>
            </a:r>
            <a:r>
              <a:rPr lang="en-US" sz="900" dirty="0">
                <a:solidFill>
                  <a:srgbClr val="414042"/>
                </a:solidFill>
              </a:rPr>
              <a:t>, </a:t>
            </a:r>
            <a:r>
              <a:rPr lang="en-US" sz="900" dirty="0" err="1">
                <a:solidFill>
                  <a:srgbClr val="414042"/>
                </a:solidFill>
              </a:rPr>
              <a:t>calitate</a:t>
            </a:r>
            <a:r>
              <a:rPr lang="en-US" sz="900" dirty="0">
                <a:solidFill>
                  <a:srgbClr val="414042"/>
                </a:solidFill>
              </a:rPr>
              <a:t> si </a:t>
            </a:r>
            <a:r>
              <a:rPr lang="en-US" sz="900" dirty="0" err="1">
                <a:solidFill>
                  <a:srgbClr val="414042"/>
                </a:solidFill>
              </a:rPr>
              <a:t>performanta</a:t>
            </a:r>
            <a:r>
              <a:rPr lang="en-US" sz="900" dirty="0">
                <a:solidFill>
                  <a:srgbClr val="414042"/>
                </a:solidFill>
              </a:rPr>
              <a:t>.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6B162D0-49BA-4130-BC1B-FD89E9DAAEF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/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 dirty="0" err="1">
                <a:solidFill>
                  <a:schemeClr val="bg1"/>
                </a:solidFill>
              </a:rPr>
              <a:t>Contract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dirty="0" err="1">
                <a:solidFill>
                  <a:schemeClr val="bg1"/>
                </a:solidFill>
              </a:rPr>
              <a:t>mentenanta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dirty="0" err="1">
                <a:solidFill>
                  <a:schemeClr val="bg1"/>
                </a:solidFill>
              </a:rPr>
              <a:t>pe</a:t>
            </a:r>
            <a:r>
              <a:rPr lang="fr-FR" altLang="en-US" sz="900" dirty="0">
                <a:solidFill>
                  <a:schemeClr val="bg1"/>
                </a:solidFill>
              </a:rPr>
              <a:t> </a:t>
            </a:r>
            <a:r>
              <a:rPr lang="fr-FR" altLang="en-US" sz="900" err="1">
                <a:solidFill>
                  <a:schemeClr val="bg1"/>
                </a:solidFill>
              </a:rPr>
              <a:t>activitati</a:t>
            </a:r>
            <a:r>
              <a:rPr lang="fr-FR" altLang="en-US" sz="900">
                <a:solidFill>
                  <a:schemeClr val="bg1"/>
                </a:solidFill>
              </a:rPr>
              <a:t>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32328758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8198" name="Text Box 8">
            <a:extLst>
              <a:ext uri="{FF2B5EF4-FFF2-40B4-BE49-F238E27FC236}">
                <a16:creationId xmlns:a16="http://schemas.microsoft.com/office/drawing/2014/main" id="{FB54CB35-721D-408B-B1B0-28753B771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483" y="714586"/>
            <a:ext cx="875826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2.1. </a:t>
            </a:r>
            <a:r>
              <a:rPr lang="en-US" altLang="en-US" sz="900" dirty="0" err="1">
                <a:solidFill>
                  <a:srgbClr val="000000"/>
                </a:solidFill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se obliga sa execute lucrari </a:t>
            </a:r>
            <a:r>
              <a:rPr lang="ro-RO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de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mentenanta</a:t>
            </a:r>
            <a:r>
              <a:rPr lang="ro-RO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planificate </a:t>
            </a:r>
            <a:r>
              <a:rPr lang="ro-RO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 accidentale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regim de urgenta,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inclusiv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perioada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sarbatorilor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legale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asigurand specialitatile conform pct. 5.2 </a:t>
            </a:r>
            <a:r>
              <a:rPr lang="ro-RO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zonele de aplicare a Contractului prevazute la pct. 1.1</a:t>
            </a:r>
            <a:r>
              <a:rPr lang="en-US" altLang="en-US" sz="900">
                <a:solidFill>
                  <a:srgbClr val="000000"/>
                </a:solidFill>
              </a:rPr>
              <a:t>, </a:t>
            </a:r>
            <a:r>
              <a:rPr lang="en-US" altLang="en-US" sz="900" dirty="0">
                <a:solidFill>
                  <a:srgbClr val="000000"/>
                </a:solidFill>
              </a:rPr>
              <a:t>c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onform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ro-RO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cu respectarea t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impilor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activitatilor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din Listele de sarcini din Anexa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nr.1.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2.2.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de mentenanta planificate se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executa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solicitarea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notificate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scris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avans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cu 3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punerea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dispozitie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corespunzatoare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 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graficului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GANT.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2.3.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Dupa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caz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Contractorul va aloca neconditionat forta de munca si in cazul interventiilor punctuale, planificate sau care trebuie realizate in regim de urgenta ca urmare a aparitiei unor avarii.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solicitarea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</a:t>
            </a:r>
            <a:r>
              <a:rPr lang="en-US" altLang="en-US" sz="900">
                <a:solidFill>
                  <a:srgbClr val="000000"/>
                </a:solidFill>
              </a:rPr>
              <a:t>ontractorul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obligatia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-un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timp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predefinit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resurselor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accidentale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Durata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: 2 ore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ziua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(in intervalul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6.30-22.30), in care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trebuie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ajunga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reprezentant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firmei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analiza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situatia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la fata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locului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si 4 ore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personal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start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; 4 ore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noaptea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(22.30-06.30)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zilele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weekend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sarbatori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legale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care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trebuie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ajunga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reprezentant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firmei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contractoare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analiza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situatia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la fata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locului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si 8 ore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mobilizare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personal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start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interventie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2.4.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Programul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normat este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de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 </a:t>
            </a:r>
            <a:r>
              <a:rPr lang="en-US" altLang="en-US" sz="900" b="1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schimb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x 8 ore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cu </a:t>
            </a:r>
            <a:r>
              <a:rPr lang="en-US" altLang="en-US" sz="9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21 zile lucratoare / luna in medie anualizata</a:t>
            </a:r>
            <a:endParaRPr lang="en-US" altLang="en-US" sz="900" b="1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2.5.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 caz de </a:t>
            </a:r>
            <a:r>
              <a:rPr lang="ro-RO" altLang="en-US" sz="900">
                <a:cs typeface="Arial" panose="020B0604020202020204" pitchFamily="34" charset="0"/>
              </a:rPr>
              <a:t>Opriri de Oportunitate, Opriri Planificate suplimentare, Revizii Anuale cu durata prelungita, eventuale avarii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programul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creste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la </a:t>
            </a:r>
            <a:r>
              <a:rPr lang="en-US" altLang="en-US" sz="900" b="1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16 ore</a:t>
            </a:r>
            <a:r>
              <a:rPr lang="en-US" altLang="en-US" sz="9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/zi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in regim de lucru in doua schimburi sau de </a:t>
            </a:r>
            <a:r>
              <a:rPr lang="en-US" altLang="en-US" sz="9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12 ore/zi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 regim de lucru la un schimb</a:t>
            </a: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 dirty="0">
                <a:solidFill>
                  <a:schemeClr val="tx2"/>
                </a:solidFill>
              </a:rPr>
              <a:t>2.6.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La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o Oprire Planificata / Reparatie Anuala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alocate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numar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variabil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functie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frecventa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planul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al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beneficiarului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(preventive)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conditia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echipamentului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). In aceste cazuri, necesarul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nu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avea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varf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pozitiv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negativ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mai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mare de 25 % fata de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media Nr. standard de forta de munca pe Oprire. (Nr. mediu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standard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 Oprire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este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nr.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salariatilor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necesar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pentru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rezolvarea activitatilor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preventive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validate in cadrul Sedintei de Coordonare finale a Opririi Planificate / Reparatiei Anuale)</a:t>
            </a: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     </a:t>
            </a: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900" b="1">
                <a:solidFill>
                  <a:schemeClr val="tx2"/>
                </a:solidFill>
              </a:rPr>
              <a:t>2.7.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Forta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de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munca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va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coordonata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de un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sef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formatie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si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/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inlocuitor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apartinand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Contractantului, 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intreaga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perioada</a:t>
            </a:r>
            <a:r>
              <a:rPr lang="en-US" altLang="en-US" sz="900" dirty="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en-US" sz="900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a Opririi Planificate / Reparatiei Anuale sau interventiei accidentale urgente.</a:t>
            </a:r>
            <a:endParaRPr lang="en-US" altLang="en-US" sz="900" dirty="0">
              <a:solidFill>
                <a:srgbClr val="000000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8199" name="Text Box 9">
            <a:extLst>
              <a:ext uri="{FF2B5EF4-FFF2-40B4-BE49-F238E27FC236}">
                <a16:creationId xmlns:a16="http://schemas.microsoft.com/office/drawing/2014/main" id="{01037493-06EF-4222-BF28-48DB18B58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18" y="316172"/>
            <a:ext cx="605977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2. CONTRACT CADRU CU LISTE DE SARCINI</a:t>
            </a:r>
            <a:endParaRPr lang="en-US" altLang="en-US" sz="1350" dirty="0">
              <a:solidFill>
                <a:schemeClr val="tx2"/>
              </a:solidFill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9992B57-46E1-455A-A4AA-096989FA17D7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8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2531105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37239C3C-ECAA-407D-92E5-AC7BA691D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11" y="216532"/>
            <a:ext cx="67973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>
                <a:solidFill>
                  <a:schemeClr val="tx2"/>
                </a:solidFill>
              </a:rPr>
              <a:t>3. SCOPUL CONTRACTULUI CADRU CU LISTE DE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7DD21606-C554-41DF-B044-6DF33CD43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218" y="1128624"/>
            <a:ext cx="809902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 3.1.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Prezentul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Contract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asigura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servicii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necesara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executia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de: 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stabilite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semnarea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zonelor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cuprinse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1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asigurand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pentru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aceasta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specialitatile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lucratorilor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pct. 5.1</a:t>
            </a:r>
            <a:r>
              <a:rPr lang="en-US" altLang="en-US" sz="900" dirty="0">
                <a:solidFill>
                  <a:srgbClr val="000000"/>
                </a:solidFill>
              </a:rPr>
              <a:t>;</a:t>
            </a: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aceleasi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zone din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1 si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specialitati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pct. 5.1 (in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nu au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fost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data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incheierii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mentiunea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pot face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obiectul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aditional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daca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partile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convin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asupra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acestui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–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zonele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Clauza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Mobilitate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caz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nu au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fost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prevazute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la data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incheierii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mentiunea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ca pot face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obiectul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act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aditional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daca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partile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convin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asupra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acestui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3.2.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PLANIFICATE cu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fi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platite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negociat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), 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limita</a:t>
            </a:r>
            <a:r>
              <a:rPr lang="ro-RO" altLang="en-US" sz="900" dirty="0">
                <a:cs typeface="Arial" panose="020B0604020202020204" pitchFamily="34" charset="0"/>
              </a:rPr>
              <a:t> program</a:t>
            </a:r>
            <a:r>
              <a:rPr lang="en-US" altLang="en-US" sz="900" dirty="0" err="1">
                <a:cs typeface="Arial" panose="020B0604020202020204" pitchFamily="34" charset="0"/>
              </a:rPr>
              <a:t>ului</a:t>
            </a:r>
            <a:r>
              <a:rPr lang="ro-RO" altLang="en-US" sz="900" dirty="0">
                <a:cs typeface="Arial" panose="020B0604020202020204" pitchFamily="34" charset="0"/>
              </a:rPr>
              <a:t> normat de lucru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estimat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cs typeface="Arial" panose="020B0604020202020204" pitchFamily="34" charset="0"/>
              </a:rPr>
              <a:t>prevazut</a:t>
            </a:r>
            <a:r>
              <a:rPr lang="en-US" altLang="en-US" sz="900" dirty="0">
                <a:cs typeface="Arial" panose="020B0604020202020204" pitchFamily="34" charset="0"/>
              </a:rPr>
              <a:t> la pct. 5.2, </a:t>
            </a:r>
            <a:r>
              <a:rPr lang="en-US" altLang="en-US" sz="900" dirty="0" err="1">
                <a:cs typeface="Arial" panose="020B0604020202020204" pitchFamily="34" charset="0"/>
              </a:rPr>
              <a:t>alin</a:t>
            </a:r>
            <a:r>
              <a:rPr lang="en-US" altLang="en-US" sz="900" dirty="0">
                <a:cs typeface="Arial" panose="020B0604020202020204" pitchFamily="34" charset="0"/>
              </a:rPr>
              <a:t>. 1 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depasi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cuantumul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maxim de 10% din </a:t>
            </a:r>
            <a:r>
              <a:rPr lang="ro-RO" altLang="en-US" sz="900" dirty="0">
                <a:cs typeface="Arial" panose="020B0604020202020204" pitchFamily="34" charset="0"/>
              </a:rPr>
              <a:t>program</a:t>
            </a:r>
            <a:r>
              <a:rPr lang="en-US" altLang="en-US" sz="900" dirty="0" err="1">
                <a:cs typeface="Arial" panose="020B0604020202020204" pitchFamily="34" charset="0"/>
              </a:rPr>
              <a:t>ul</a:t>
            </a:r>
            <a:r>
              <a:rPr lang="ro-RO" altLang="en-US" sz="900" dirty="0">
                <a:cs typeface="Arial" panose="020B0604020202020204" pitchFamily="34" charset="0"/>
              </a:rPr>
              <a:t> normat de lucru</a:t>
            </a:r>
            <a:r>
              <a:rPr lang="en-US" altLang="en-US" sz="900" dirty="0"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cs typeface="Arial" panose="020B0604020202020204" pitchFamily="34" charset="0"/>
              </a:rPr>
              <a:t>prevazut</a:t>
            </a:r>
            <a:r>
              <a:rPr lang="en-US" altLang="en-US" sz="900" dirty="0">
                <a:cs typeface="Arial" panose="020B0604020202020204" pitchFamily="34" charset="0"/>
              </a:rPr>
              <a:t> la pct. 5.2, </a:t>
            </a:r>
            <a:r>
              <a:rPr lang="en-US" altLang="en-US" sz="900" dirty="0" err="1">
                <a:cs typeface="Arial" panose="020B0604020202020204" pitchFamily="34" charset="0"/>
              </a:rPr>
              <a:t>alin</a:t>
            </a:r>
            <a:r>
              <a:rPr lang="en-US" altLang="en-US" sz="900" dirty="0">
                <a:cs typeface="Arial" panose="020B0604020202020204" pitchFamily="34" charset="0"/>
              </a:rPr>
              <a:t>. 2</a:t>
            </a: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3.3.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Lucrarile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NEPLANIFICATE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liste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activitati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pot fi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platite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separat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conform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pret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negociat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om/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ora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fara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depasi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insa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cuantumul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maxim de 10% din </a:t>
            </a:r>
            <a:r>
              <a:rPr lang="ro-RO" altLang="en-US" sz="900" dirty="0">
                <a:cs typeface="Arial" panose="020B0604020202020204" pitchFamily="34" charset="0"/>
              </a:rPr>
              <a:t>program</a:t>
            </a:r>
            <a:r>
              <a:rPr lang="en-US" altLang="en-US" sz="900" dirty="0" err="1">
                <a:cs typeface="Arial" panose="020B0604020202020204" pitchFamily="34" charset="0"/>
              </a:rPr>
              <a:t>ul</a:t>
            </a:r>
            <a:r>
              <a:rPr lang="ro-RO" altLang="en-US" sz="900" dirty="0">
                <a:cs typeface="Arial" panose="020B0604020202020204" pitchFamily="34" charset="0"/>
              </a:rPr>
              <a:t> normat de lucru</a:t>
            </a:r>
            <a:r>
              <a:rPr lang="en-US" altLang="en-US" sz="900" dirty="0">
                <a:cs typeface="Arial" panose="020B0604020202020204" pitchFamily="34" charset="0"/>
              </a:rPr>
              <a:t> </a:t>
            </a:r>
            <a:r>
              <a:rPr lang="en-US" altLang="en-US" sz="900" dirty="0" err="1">
                <a:cs typeface="Arial" panose="020B0604020202020204" pitchFamily="34" charset="0"/>
              </a:rPr>
              <a:t>prevazut</a:t>
            </a:r>
            <a:r>
              <a:rPr lang="en-US" altLang="en-US" sz="900" dirty="0">
                <a:cs typeface="Arial" panose="020B0604020202020204" pitchFamily="34" charset="0"/>
              </a:rPr>
              <a:t> la pct. 5.2, </a:t>
            </a:r>
            <a:r>
              <a:rPr lang="en-US" altLang="en-US" sz="900" dirty="0" err="1">
                <a:cs typeface="Arial" panose="020B0604020202020204" pitchFamily="34" charset="0"/>
              </a:rPr>
              <a:t>alin</a:t>
            </a:r>
            <a:r>
              <a:rPr lang="en-US" altLang="en-US" sz="900" dirty="0">
                <a:cs typeface="Arial" panose="020B0604020202020204" pitchFamily="34" charset="0"/>
              </a:rPr>
              <a:t>. 3</a:t>
            </a: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altLang="en-US" sz="9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900" b="1" dirty="0">
                <a:solidFill>
                  <a:schemeClr val="tx2"/>
                </a:solidFill>
                <a:cs typeface="Times New Roman" panose="02020603050405020304" pitchFamily="18" charset="0"/>
              </a:rPr>
              <a:t>3.4. 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vederea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indeplinirii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conditiilor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progres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 ale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Contractului</a:t>
            </a:r>
            <a:r>
              <a:rPr lang="en-US" altLang="en-US" sz="9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9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900" dirty="0">
                <a:solidFill>
                  <a:srgbClr val="000000"/>
                </a:solidFill>
              </a:rPr>
              <a:t> are </a:t>
            </a:r>
            <a:r>
              <a:rPr lang="en-US" altLang="en-US" sz="900" dirty="0" err="1">
                <a:solidFill>
                  <a:srgbClr val="000000"/>
                </a:solidFill>
              </a:rPr>
              <a:t>obligatia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sa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propuna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spre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aprobare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Breneficiarului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modificarea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activitatilor</a:t>
            </a:r>
            <a:r>
              <a:rPr lang="en-US" altLang="en-US" sz="900" dirty="0">
                <a:solidFill>
                  <a:srgbClr val="000000"/>
                </a:solidFill>
              </a:rPr>
              <a:t> din </a:t>
            </a:r>
            <a:r>
              <a:rPr lang="en-US" altLang="en-US" sz="900" dirty="0" err="1">
                <a:solidFill>
                  <a:srgbClr val="000000"/>
                </a:solidFill>
              </a:rPr>
              <a:t>pachetele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 /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 in </a:t>
            </a:r>
            <a:r>
              <a:rPr lang="en-US" altLang="en-US" sz="900" dirty="0" err="1">
                <a:solidFill>
                  <a:srgbClr val="000000"/>
                </a:solidFill>
              </a:rPr>
              <a:t>scopul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imbunatatirii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planului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mentenanta</a:t>
            </a:r>
            <a:r>
              <a:rPr lang="en-US" altLang="en-US" sz="900" dirty="0">
                <a:solidFill>
                  <a:srgbClr val="000000"/>
                </a:solidFill>
              </a:rPr>
              <a:t>, in </a:t>
            </a:r>
            <a:r>
              <a:rPr lang="en-US" altLang="en-US" sz="900" dirty="0" err="1">
                <a:solidFill>
                  <a:srgbClr val="000000"/>
                </a:solidFill>
              </a:rPr>
              <a:t>baza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mentiunilor</a:t>
            </a:r>
            <a:r>
              <a:rPr lang="en-US" altLang="en-US" sz="900" dirty="0">
                <a:solidFill>
                  <a:srgbClr val="000000"/>
                </a:solidFill>
              </a:rPr>
              <a:t> (FEEDBACK) din </a:t>
            </a:r>
            <a:r>
              <a:rPr lang="en-US" altLang="en-US" sz="900" dirty="0" err="1">
                <a:solidFill>
                  <a:srgbClr val="000000"/>
                </a:solidFill>
              </a:rPr>
              <a:t>Rapoartele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interventie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BA793A27-9C88-4922-B9CE-B22F1936C682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14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2694403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BF519A99-16CB-4B26-95BE-02A2CCA9F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150" y="233717"/>
            <a:ext cx="653311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 err="1">
                <a:solidFill>
                  <a:schemeClr val="tx2"/>
                </a:solidFill>
              </a:rPr>
              <a:t>Anexa</a:t>
            </a:r>
            <a:r>
              <a:rPr lang="en-US" altLang="en-US" sz="1500" b="1" dirty="0">
                <a:solidFill>
                  <a:schemeClr val="tx2"/>
                </a:solidFill>
              </a:rPr>
              <a:t> nr.1 -  PACHETE DE LUCRU CU ACTIVITATI</a:t>
            </a:r>
            <a:endParaRPr lang="en-US" altLang="en-US" sz="1500" dirty="0">
              <a:solidFill>
                <a:schemeClr val="tx2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753CD2B-A870-4B7B-89A8-9D90BEFCD93B}"/>
              </a:ext>
            </a:extLst>
          </p:cNvPr>
          <p:cNvSpPr txBox="1">
            <a:spLocks/>
          </p:cNvSpPr>
          <p:nvPr/>
        </p:nvSpPr>
        <p:spPr>
          <a:xfrm>
            <a:off x="274818" y="3449867"/>
            <a:ext cx="8762472" cy="124138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567"/>
              </a:spcAft>
              <a:buFont typeface="Arial" pitchFamily="34" charset="0"/>
              <a:buNone/>
              <a:defRPr sz="1500" b="1" kern="1200" baseline="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100000"/>
              <a:buFontTx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0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756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008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1260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1512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8pPr>
            <a:lvl9pPr marL="1764000" indent="-252000" algn="l" defTabSz="914400" rtl="0" eaLnBrk="1" latinLnBrk="0" hangingPunct="1">
              <a:lnSpc>
                <a:spcPts val="1700"/>
              </a:lnSpc>
              <a:spcBef>
                <a:spcPts val="0"/>
              </a:spcBef>
              <a:spcAft>
                <a:spcPts val="567"/>
              </a:spcAft>
              <a:buClrTx/>
              <a:buSzPct val="80000"/>
              <a:buFont typeface="Symbol" panose="05050102010706020507" pitchFamily="18" charset="2"/>
              <a:buChar char="·"/>
              <a:defRPr sz="15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4.1</a:t>
            </a:r>
            <a:r>
              <a:rPr lang="en-US" altLang="en-US" sz="900" b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Contractul 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are o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durata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12 de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luni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, intra in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vigoare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incepand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cu data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semnarii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catre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ambele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parti.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 dirty="0">
                <a:solidFill>
                  <a:schemeClr val="tx2"/>
                </a:solidFill>
                <a:latin typeface="Arial" panose="020B0604020202020204" pitchFamily="34" charset="0"/>
                <a:cs typeface="+mn-cs"/>
              </a:rPr>
              <a:t>4.2</a:t>
            </a:r>
            <a:r>
              <a:rPr lang="en-US" altLang="en-US" sz="900" b="0" dirty="0">
                <a:solidFill>
                  <a:schemeClr val="tx2"/>
                </a:solidFill>
                <a:latin typeface="Arial" panose="020B0604020202020204" pitchFamily="34" charset="0"/>
              </a:rPr>
              <a:t>.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Beneficiarul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avea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dreptul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err="1">
                <a:solidFill>
                  <a:srgbClr val="000000"/>
                </a:solidFill>
                <a:latin typeface="Arial" panose="020B0604020202020204" pitchFamily="34" charset="0"/>
              </a:rPr>
              <a:t>rezilieze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 Contractul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inainte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900" b="0" err="1">
                <a:solidFill>
                  <a:srgbClr val="000000"/>
                </a:solidFill>
                <a:latin typeface="Arial" panose="020B0604020202020204" pitchFamily="34" charset="0"/>
              </a:rPr>
              <a:t>termenul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 contractual 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in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cazul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nerespectarii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din vina </a:t>
            </a:r>
            <a:r>
              <a:rPr lang="en-US" altLang="en-US" sz="900" b="0" err="1">
                <a:solidFill>
                  <a:srgbClr val="000000"/>
                </a:solidFill>
                <a:latin typeface="Arial" panose="020B0604020202020204" pitchFamily="34" charset="0"/>
              </a:rPr>
              <a:t>exclusiva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 a Contractorului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, in 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mod repetat a: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Cuantumului de forta de munca prevazuti in Contract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Indicatorilor 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de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performanta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 dirty="0" err="1">
                <a:solidFill>
                  <a:srgbClr val="000000"/>
                </a:solidFill>
                <a:latin typeface="Arial" panose="020B0604020202020204" pitchFamily="34" charset="0"/>
              </a:rPr>
              <a:t>stabiliti</a:t>
            </a:r>
            <a:r>
              <a:rPr lang="en-US" altLang="en-US" sz="900" b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in Contract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900" b="0">
                <a:solidFill>
                  <a:srgbClr val="000000"/>
                </a:solidFill>
                <a:latin typeface="Arial" panose="020B0604020202020204" pitchFamily="34" charset="0"/>
              </a:rPr>
              <a:t>Lipsa de reactie sau reactia intarziata la solicitarile urgente prevazute la pct. 2.3 care au condus astfel din acest motiv la pierderi de productie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900" b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</a:rPr>
              <a:t>In aceste cazuri,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</a:rPr>
              <a:t>ontractorul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nu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poate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pretinde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daune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interese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ca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urmare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altLang="en-US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rezilierii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err="1">
                <a:solidFill>
                  <a:srgbClr val="000000"/>
                </a:solidFill>
                <a:latin typeface="Arial" panose="020B0604020202020204" pitchFamily="34" charset="0"/>
              </a:rPr>
              <a:t>acestui</a:t>
            </a:r>
            <a:r>
              <a:rPr lang="en-US" altLang="en-US" sz="900">
                <a:solidFill>
                  <a:srgbClr val="000000"/>
                </a:solidFill>
                <a:latin typeface="Arial" panose="020B0604020202020204" pitchFamily="34" charset="0"/>
              </a:rPr>
              <a:t> Contract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B4E64AA7-7E71-40E1-8A3E-1BF3B685C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36" y="534951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Anexa</a:t>
            </a:r>
            <a:r>
              <a:rPr lang="en-US" altLang="en-US" sz="900" dirty="0">
                <a:solidFill>
                  <a:srgbClr val="000000"/>
                </a:solidFill>
              </a:rPr>
              <a:t> nr.1 </a:t>
            </a:r>
            <a:r>
              <a:rPr lang="en-US" altLang="en-US" sz="900" dirty="0" err="1">
                <a:solidFill>
                  <a:srgbClr val="000000"/>
                </a:solidFill>
              </a:rPr>
              <a:t>cuprinde</a:t>
            </a:r>
            <a:r>
              <a:rPr lang="en-US" altLang="en-US" sz="900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1.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ZONA AGLOMERARE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1.a.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 - 13</a:t>
            </a:r>
            <a:endParaRPr lang="en-US" altLang="en-US" sz="900" b="1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1.b.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 - 21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16" name="Text Box 102">
            <a:extLst>
              <a:ext uri="{FF2B5EF4-FFF2-40B4-BE49-F238E27FC236}">
                <a16:creationId xmlns:a16="http://schemas.microsoft.com/office/drawing/2014/main" id="{66A259F4-6903-4922-A169-1F634EF2F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77" y="3148608"/>
            <a:ext cx="82343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47650" indent="-24765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2925" indent="-293688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809625" indent="-2651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81088" indent="-269875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352550" indent="-269875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18097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2669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27241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181350" indent="-269875" algn="l" defTabSz="912813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500" b="1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DURATA  CONTRACTULUI</a:t>
            </a:r>
          </a:p>
        </p:txBody>
      </p:sp>
      <p:sp>
        <p:nvSpPr>
          <p:cNvPr id="18" name="Text Box 8">
            <a:extLst>
              <a:ext uri="{FF2B5EF4-FFF2-40B4-BE49-F238E27FC236}">
                <a16:creationId xmlns:a16="http://schemas.microsoft.com/office/drawing/2014/main" id="{6D4304CC-4F55-4925-9B39-688078CA7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30" y="1423060"/>
            <a:ext cx="8077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2.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ZONA 2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2.a.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 - 8</a:t>
            </a:r>
            <a:endParaRPr lang="en-US" altLang="en-US" sz="900" b="1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2.b.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 - 21 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442612DA-AA98-4D05-B3BA-A06804CB0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30" y="2219762"/>
            <a:ext cx="8077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en-US" sz="900" b="1" dirty="0">
                <a:solidFill>
                  <a:srgbClr val="000000"/>
                </a:solidFill>
              </a:rPr>
              <a:t>3. </a:t>
            </a:r>
            <a:r>
              <a:rPr lang="en-US" altLang="en-US" sz="900" b="1" dirty="0" err="1">
                <a:solidFill>
                  <a:srgbClr val="000000"/>
                </a:solidFill>
              </a:rPr>
              <a:t>Pachete</a:t>
            </a:r>
            <a:r>
              <a:rPr lang="en-US" altLang="en-US" sz="900" b="1" dirty="0">
                <a:solidFill>
                  <a:srgbClr val="000000"/>
                </a:solidFill>
              </a:rPr>
              <a:t> de </a:t>
            </a:r>
            <a:r>
              <a:rPr lang="en-US" altLang="en-US" sz="900" b="1" dirty="0" err="1">
                <a:solidFill>
                  <a:srgbClr val="000000"/>
                </a:solidFill>
              </a:rPr>
              <a:t>lucru</a:t>
            </a:r>
            <a:r>
              <a:rPr lang="en-US" altLang="en-US" sz="900" b="1" dirty="0">
                <a:solidFill>
                  <a:srgbClr val="000000"/>
                </a:solidFill>
              </a:rPr>
              <a:t> ZONA 3</a:t>
            </a:r>
          </a:p>
          <a:p>
            <a:pPr lvl="1">
              <a:spcBef>
                <a:spcPct val="0"/>
              </a:spcBef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3.a.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preventive - 8</a:t>
            </a:r>
            <a:endParaRPr lang="en-US" altLang="en-US" sz="900" b="1" dirty="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ClrTx/>
              <a:buNone/>
              <a:defRPr/>
            </a:pPr>
            <a:r>
              <a:rPr lang="en-US" altLang="en-US" sz="900" dirty="0">
                <a:solidFill>
                  <a:srgbClr val="000000"/>
                </a:solidFill>
              </a:rPr>
              <a:t>3.b. - </a:t>
            </a:r>
            <a:r>
              <a:rPr lang="en-US" altLang="en-US" sz="900" dirty="0" err="1">
                <a:solidFill>
                  <a:srgbClr val="000000"/>
                </a:solidFill>
              </a:rPr>
              <a:t>pachete</a:t>
            </a:r>
            <a:r>
              <a:rPr lang="en-US" altLang="en-US" sz="900" dirty="0">
                <a:solidFill>
                  <a:srgbClr val="000000"/>
                </a:solidFill>
              </a:rPr>
              <a:t> de </a:t>
            </a:r>
            <a:r>
              <a:rPr lang="en-US" altLang="en-US" sz="900" dirty="0" err="1">
                <a:solidFill>
                  <a:srgbClr val="000000"/>
                </a:solidFill>
              </a:rPr>
              <a:t>lucru</a:t>
            </a:r>
            <a:r>
              <a:rPr lang="en-US" altLang="en-US" sz="900" dirty="0">
                <a:solidFill>
                  <a:srgbClr val="000000"/>
                </a:solidFill>
              </a:rPr>
              <a:t> </a:t>
            </a:r>
            <a:r>
              <a:rPr lang="en-US" altLang="en-US" sz="900" dirty="0" err="1">
                <a:solidFill>
                  <a:srgbClr val="000000"/>
                </a:solidFill>
              </a:rPr>
              <a:t>corective</a:t>
            </a:r>
            <a:r>
              <a:rPr lang="en-US" altLang="en-US" sz="900" dirty="0">
                <a:solidFill>
                  <a:srgbClr val="000000"/>
                </a:solidFill>
              </a:rPr>
              <a:t> - 21</a:t>
            </a:r>
            <a:endParaRPr lang="en-US" altLang="en-US" sz="900" b="1" dirty="0">
              <a:solidFill>
                <a:srgbClr val="000000"/>
              </a:solidFill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A9CD7520-35A7-4DAC-B3BA-CD9ED32D8261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2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4187488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0BBED2C2-F63A-42C6-B344-CE17AE119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05" y="206450"/>
            <a:ext cx="434007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sz="15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5. CONDITII DE OPERARE CONTRACTUALE</a:t>
            </a: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0A25B8DF-3556-4639-AB75-29E0ED2E4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65" y="490833"/>
            <a:ext cx="8447625" cy="370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5.1 </a:t>
            </a:r>
            <a:r>
              <a:rPr lang="en-US" sz="1050" b="1" dirty="0" err="1">
                <a:solidFill>
                  <a:schemeClr val="tx2"/>
                </a:solidFill>
              </a:rPr>
              <a:t>Distributie</a:t>
            </a:r>
            <a:r>
              <a:rPr lang="en-US" sz="1050" b="1" dirty="0">
                <a:solidFill>
                  <a:schemeClr val="tx2"/>
                </a:solidFill>
              </a:rPr>
              <a:t> minima pe </a:t>
            </a:r>
            <a:r>
              <a:rPr lang="en-US" sz="1050" b="1" dirty="0" err="1">
                <a:solidFill>
                  <a:schemeClr val="tx2"/>
                </a:solidFill>
              </a:rPr>
              <a:t>specialitati</a:t>
            </a:r>
            <a:r>
              <a:rPr lang="en-US" sz="1050" b="1" dirty="0">
                <a:solidFill>
                  <a:schemeClr val="tx2"/>
                </a:solidFill>
              </a:rPr>
              <a:t> </a:t>
            </a:r>
            <a:r>
              <a:rPr lang="en-US" sz="1050" dirty="0">
                <a:solidFill>
                  <a:srgbClr val="000000"/>
                </a:solidFill>
              </a:rPr>
              <a:t>:</a:t>
            </a:r>
          </a:p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</a:rPr>
              <a:t>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sudori</a:t>
            </a:r>
            <a:r>
              <a:rPr lang="en-US" sz="1050" dirty="0">
                <a:solidFill>
                  <a:srgbClr val="000000"/>
                </a:solidFill>
              </a:rPr>
              <a:t> electric </a:t>
            </a:r>
            <a:r>
              <a:rPr lang="en-US" sz="1050" dirty="0" err="1">
                <a:solidFill>
                  <a:srgbClr val="000000"/>
                </a:solidFill>
              </a:rPr>
              <a:t>si</a:t>
            </a:r>
            <a:r>
              <a:rPr lang="en-US" sz="1050" dirty="0">
                <a:solidFill>
                  <a:srgbClr val="000000"/>
                </a:solidFill>
              </a:rPr>
              <a:t> / </a:t>
            </a:r>
            <a:r>
              <a:rPr lang="en-US" sz="1050" dirty="0" err="1">
                <a:solidFill>
                  <a:srgbClr val="000000"/>
                </a:solidFill>
              </a:rPr>
              <a:t>sau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taietori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oxi-gaz</a:t>
            </a:r>
            <a:r>
              <a:rPr lang="en-US" sz="1050" dirty="0">
                <a:solidFill>
                  <a:srgbClr val="000000"/>
                </a:solidFill>
              </a:rPr>
              <a:t> (cu </a:t>
            </a:r>
            <a:r>
              <a:rPr lang="en-US" sz="1050" dirty="0" err="1">
                <a:solidFill>
                  <a:srgbClr val="000000"/>
                </a:solidFill>
              </a:rPr>
              <a:t>autorizare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specifica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daca</a:t>
            </a:r>
            <a:r>
              <a:rPr lang="en-US" sz="1050" dirty="0">
                <a:solidFill>
                  <a:srgbClr val="000000"/>
                </a:solidFill>
              </a:rPr>
              <a:t> e </a:t>
            </a:r>
            <a:r>
              <a:rPr lang="en-US" sz="1050" dirty="0" err="1">
                <a:solidFill>
                  <a:srgbClr val="000000"/>
                </a:solidFill>
              </a:rPr>
              <a:t>cazul</a:t>
            </a:r>
            <a:r>
              <a:rPr lang="en-US" sz="1050" dirty="0">
                <a:solidFill>
                  <a:srgbClr val="000000"/>
                </a:solidFill>
              </a:rPr>
              <a:t>)</a:t>
            </a:r>
          </a:p>
          <a:p>
            <a:pPr marL="171450" indent="-171450">
              <a:lnSpc>
                <a:spcPct val="150000"/>
              </a:lnSpc>
              <a:buFontTx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</a:rPr>
              <a:t>B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lacatusi</a:t>
            </a:r>
            <a:r>
              <a:rPr lang="en-US" sz="1050" dirty="0">
                <a:solidFill>
                  <a:srgbClr val="000000"/>
                </a:solidFill>
              </a:rPr>
              <a:t> (cu </a:t>
            </a:r>
            <a:r>
              <a:rPr lang="en-US" sz="1050" dirty="0" err="1">
                <a:solidFill>
                  <a:srgbClr val="000000"/>
                </a:solidFill>
              </a:rPr>
              <a:t>autorizare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specifica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daca</a:t>
            </a:r>
            <a:r>
              <a:rPr lang="en-US" sz="1050" dirty="0">
                <a:solidFill>
                  <a:srgbClr val="000000"/>
                </a:solidFill>
              </a:rPr>
              <a:t> e </a:t>
            </a:r>
            <a:r>
              <a:rPr lang="en-US" sz="1050" dirty="0" err="1">
                <a:solidFill>
                  <a:srgbClr val="000000"/>
                </a:solidFill>
              </a:rPr>
              <a:t>cazul</a:t>
            </a:r>
            <a:r>
              <a:rPr lang="en-US" sz="1050" dirty="0">
                <a:solidFill>
                  <a:srgbClr val="000000"/>
                </a:solidFill>
              </a:rPr>
              <a:t>)</a:t>
            </a:r>
          </a:p>
          <a:p>
            <a:pPr marL="171450" indent="-171450">
              <a:buFontTx/>
              <a:buChar char="-"/>
              <a:defRPr/>
            </a:pPr>
            <a:r>
              <a:rPr lang="en-US" sz="1050" b="1" dirty="0">
                <a:solidFill>
                  <a:srgbClr val="000000"/>
                </a:solidFill>
              </a:rPr>
              <a:t>C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electricieni</a:t>
            </a:r>
            <a:r>
              <a:rPr lang="en-US" sz="1050" dirty="0">
                <a:solidFill>
                  <a:srgbClr val="000000"/>
                </a:solidFill>
              </a:rPr>
              <a:t> (cu </a:t>
            </a:r>
            <a:r>
              <a:rPr lang="en-US" sz="1050" dirty="0" err="1">
                <a:solidFill>
                  <a:srgbClr val="000000"/>
                </a:solidFill>
              </a:rPr>
              <a:t>autorizare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specifica</a:t>
            </a:r>
            <a:r>
              <a:rPr lang="en-US" sz="1050" dirty="0">
                <a:solidFill>
                  <a:srgbClr val="000000"/>
                </a:solidFill>
              </a:rPr>
              <a:t> </a:t>
            </a:r>
            <a:r>
              <a:rPr lang="en-US" sz="1050" dirty="0" err="1">
                <a:solidFill>
                  <a:srgbClr val="000000"/>
                </a:solidFill>
              </a:rPr>
              <a:t>daca</a:t>
            </a:r>
            <a:r>
              <a:rPr lang="en-US" sz="1050" dirty="0">
                <a:solidFill>
                  <a:srgbClr val="000000"/>
                </a:solidFill>
              </a:rPr>
              <a:t> e </a:t>
            </a:r>
            <a:r>
              <a:rPr lang="en-US" sz="1050" dirty="0" err="1">
                <a:solidFill>
                  <a:srgbClr val="000000"/>
                </a:solidFill>
              </a:rPr>
              <a:t>cazul</a:t>
            </a:r>
            <a:r>
              <a:rPr lang="en-US" sz="1050" dirty="0">
                <a:solidFill>
                  <a:srgbClr val="000000"/>
                </a:solidFill>
              </a:rPr>
              <a:t>)</a:t>
            </a:r>
          </a:p>
          <a:p>
            <a:pPr>
              <a:buNone/>
              <a:defRPr/>
            </a:pPr>
            <a:endParaRPr lang="en-US" sz="1050" dirty="0">
              <a:solidFill>
                <a:srgbClr val="000000"/>
              </a:solidFill>
            </a:endParaRPr>
          </a:p>
          <a:p>
            <a:pPr>
              <a:buNone/>
              <a:defRPr/>
            </a:pPr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altLang="en-US" sz="1050" b="1" dirty="0">
                <a:solidFill>
                  <a:schemeClr val="tx2"/>
                </a:solidFill>
              </a:rPr>
              <a:t>5.2 </a:t>
            </a:r>
            <a:r>
              <a:rPr lang="en-US" altLang="en-US" sz="1050" b="1" dirty="0" err="1">
                <a:solidFill>
                  <a:schemeClr val="tx2"/>
                </a:solidFill>
              </a:rPr>
              <a:t>Estimarea</a:t>
            </a:r>
            <a:r>
              <a:rPr lang="en-US" altLang="en-US" sz="1050" b="1" dirty="0">
                <a:solidFill>
                  <a:schemeClr val="tx2"/>
                </a:solidFill>
              </a:rPr>
              <a:t> din </a:t>
            </a:r>
            <a:r>
              <a:rPr lang="en-US" altLang="en-US" sz="1050" b="1" dirty="0" err="1">
                <a:solidFill>
                  <a:schemeClr val="tx2"/>
                </a:solidFill>
              </a:rPr>
              <a:t>partea</a:t>
            </a:r>
            <a:r>
              <a:rPr lang="en-US" altLang="en-US" sz="1050" b="1" dirty="0">
                <a:solidFill>
                  <a:schemeClr val="tx2"/>
                </a:solidFill>
              </a:rPr>
              <a:t> </a:t>
            </a:r>
            <a:r>
              <a:rPr lang="en-US" altLang="en-US" sz="1050" b="1" dirty="0" err="1">
                <a:solidFill>
                  <a:schemeClr val="tx2"/>
                </a:solidFill>
              </a:rPr>
              <a:t>departamentului</a:t>
            </a:r>
            <a:r>
              <a:rPr lang="en-US" altLang="en-US" sz="1050" b="1" dirty="0">
                <a:solidFill>
                  <a:schemeClr val="tx2"/>
                </a:solidFill>
              </a:rPr>
              <a:t> a </a:t>
            </a:r>
            <a:r>
              <a:rPr lang="en-US" altLang="en-US" sz="1050" b="1" dirty="0" err="1">
                <a:solidFill>
                  <a:schemeClr val="tx2"/>
                </a:solidFill>
              </a:rPr>
              <a:t>numarului</a:t>
            </a:r>
            <a:r>
              <a:rPr lang="en-US" altLang="en-US" sz="1050" b="1" dirty="0">
                <a:solidFill>
                  <a:schemeClr val="tx2"/>
                </a:solidFill>
              </a:rPr>
              <a:t> de ore de </a:t>
            </a:r>
            <a:r>
              <a:rPr lang="en-US" altLang="en-US" sz="1050" b="1" dirty="0" err="1">
                <a:solidFill>
                  <a:schemeClr val="tx2"/>
                </a:solidFill>
              </a:rPr>
              <a:t>prestatie</a:t>
            </a:r>
            <a:r>
              <a:rPr lang="en-US" altLang="en-US" sz="1050" b="1" dirty="0">
                <a:solidFill>
                  <a:schemeClr val="tx2"/>
                </a:solidFill>
              </a:rPr>
              <a:t>, pe an</a:t>
            </a:r>
            <a:r>
              <a:rPr lang="en-US" sz="1050" dirty="0">
                <a:solidFill>
                  <a:srgbClr val="000000"/>
                </a:solidFill>
              </a:rPr>
              <a:t>:</a:t>
            </a:r>
            <a:endParaRPr lang="en-US" altLang="en-US" sz="1050" b="1" dirty="0">
              <a:solidFill>
                <a:schemeClr val="tx2"/>
              </a:solidFill>
            </a:endParaRP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pentru program normat de lucru, pentru lucrari </a:t>
            </a:r>
            <a:r>
              <a:rPr lang="en-US" altLang="en-US" sz="1000" dirty="0">
                <a:cs typeface="Arial" panose="020B0604020202020204" pitchFamily="34" charset="0"/>
              </a:rPr>
              <a:t>PLANIFICATE</a:t>
            </a:r>
            <a:r>
              <a:rPr lang="ro-RO" altLang="en-US" sz="1000" dirty="0">
                <a:cs typeface="Arial" panose="020B0604020202020204" pitchFamily="34" charset="0"/>
              </a:rPr>
              <a:t> preventive </a:t>
            </a:r>
            <a:r>
              <a:rPr lang="en-US" altLang="en-US" sz="1000" dirty="0" err="1">
                <a:cs typeface="Arial" panose="020B0604020202020204" pitchFamily="34" charset="0"/>
              </a:rPr>
              <a:t>sau</a:t>
            </a:r>
            <a:r>
              <a:rPr lang="ro-RO" altLang="en-US" sz="1000" dirty="0">
                <a:cs typeface="Arial" panose="020B0604020202020204" pitchFamily="34" charset="0"/>
              </a:rPr>
              <a:t> corective pentru Revizii Anuale, Opriri Planificate, activitati saptamanale si zilnice: </a:t>
            </a:r>
            <a:r>
              <a:rPr lang="en-US" altLang="en-US" sz="1000" b="1" dirty="0">
                <a:cs typeface="Arial" panose="020B0604020202020204" pitchFamily="34" charset="0"/>
              </a:rPr>
              <a:t>2A+2B+12C </a:t>
            </a:r>
            <a:r>
              <a:rPr lang="ro-RO" altLang="en-US" sz="1000" b="1" dirty="0">
                <a:cs typeface="Arial" panose="020B0604020202020204" pitchFamily="34" charset="0"/>
              </a:rPr>
              <a:t>pers. x 8 h/zi x 2</a:t>
            </a:r>
            <a:r>
              <a:rPr lang="en-US" altLang="en-US" sz="1000" b="1" dirty="0">
                <a:cs typeface="Arial" panose="020B0604020202020204" pitchFamily="34" charset="0"/>
              </a:rPr>
              <a:t>1</a:t>
            </a:r>
            <a:r>
              <a:rPr lang="ro-RO" altLang="en-US" sz="1000" b="1" dirty="0">
                <a:cs typeface="Arial" panose="020B0604020202020204" pitchFamily="34" charset="0"/>
              </a:rPr>
              <a:t> zile/luna x 12 luni = </a:t>
            </a:r>
            <a:r>
              <a:rPr lang="en-US" altLang="en-US" sz="1000" b="1" dirty="0">
                <a:cs typeface="Arial" panose="020B0604020202020204" pitchFamily="34" charset="0"/>
              </a:rPr>
              <a:t>32.256</a:t>
            </a:r>
            <a:r>
              <a:rPr lang="ro-RO" altLang="en-US" sz="1000" b="1" dirty="0">
                <a:cs typeface="Arial" panose="020B0604020202020204" pitchFamily="34" charset="0"/>
              </a:rPr>
              <a:t> ore-an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suplimentare pentru lucrari PLANIFICATE preventive sau corective, ore estimative suplimentare pentru Revizia Anuala:</a:t>
            </a:r>
            <a:r>
              <a:rPr lang="en-US" altLang="en-US" sz="1000" dirty="0">
                <a:cs typeface="Arial" panose="020B0604020202020204" pitchFamily="34" charset="0"/>
              </a:rPr>
              <a:t> </a:t>
            </a:r>
            <a:r>
              <a:rPr lang="en-US" altLang="en-US" sz="1000" b="1" dirty="0">
                <a:cs typeface="Arial" panose="020B0604020202020204" pitchFamily="34" charset="0"/>
              </a:rPr>
              <a:t>32.256</a:t>
            </a:r>
            <a:r>
              <a:rPr lang="ro-RO" altLang="en-US" sz="1000" b="1" dirty="0">
                <a:cs typeface="Arial" panose="020B0604020202020204" pitchFamily="34" charset="0"/>
              </a:rPr>
              <a:t> ore x 10% = </a:t>
            </a:r>
            <a:r>
              <a:rPr lang="en-US" altLang="en-US" sz="1000" b="1" dirty="0">
                <a:cs typeface="Arial" panose="020B0604020202020204" pitchFamily="34" charset="0"/>
              </a:rPr>
              <a:t>3.225</a:t>
            </a:r>
            <a:r>
              <a:rPr lang="ro-RO" altLang="en-US" sz="1000" b="1" dirty="0">
                <a:cs typeface="Arial" panose="020B0604020202020204" pitchFamily="34" charset="0"/>
              </a:rPr>
              <a:t> ore-an </a:t>
            </a:r>
          </a:p>
          <a:p>
            <a:pPr marL="171450" indent="-17145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o-RO" altLang="en-US" sz="1000" dirty="0">
                <a:cs typeface="Arial" panose="020B0604020202020204" pitchFamily="34" charset="0"/>
              </a:rPr>
              <a:t>Ore estimative suplimentare pentru lucrari NEPLANIFICATE corective desfasurate la Opriri de Oportunitate, Opriri Planificate suplimentare, Revizii Anuale cu durata prelungita, eventuale avarii, lucru suplimentare in week-end si/sau sarbatori legale: </a:t>
            </a:r>
            <a:r>
              <a:rPr lang="en-US" altLang="en-US" sz="1000" b="1">
                <a:cs typeface="Arial" panose="020B0604020202020204" pitchFamily="34" charset="0"/>
              </a:rPr>
              <a:t>32.256</a:t>
            </a:r>
            <a:r>
              <a:rPr lang="ro-RO" altLang="en-US" sz="1000" b="1">
                <a:cs typeface="Arial" panose="020B0604020202020204" pitchFamily="34" charset="0"/>
              </a:rPr>
              <a:t> </a:t>
            </a:r>
            <a:r>
              <a:rPr lang="ro-RO" altLang="en-US" sz="1000" b="1" dirty="0">
                <a:cs typeface="Arial" panose="020B0604020202020204" pitchFamily="34" charset="0"/>
              </a:rPr>
              <a:t>ore x 10% = </a:t>
            </a:r>
            <a:r>
              <a:rPr lang="en-US" altLang="en-US" sz="1000" b="1" dirty="0">
                <a:cs typeface="Arial" panose="020B0604020202020204" pitchFamily="34" charset="0"/>
              </a:rPr>
              <a:t>3.225</a:t>
            </a:r>
            <a:r>
              <a:rPr lang="ro-RO" altLang="en-US" sz="1000" b="1" dirty="0">
                <a:cs typeface="Arial" panose="020B0604020202020204" pitchFamily="34" charset="0"/>
              </a:rPr>
              <a:t> ore-an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</a:rPr>
              <a:t> 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5.3.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conditiile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prelungirii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timpului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interventie</a:t>
            </a:r>
            <a:r>
              <a:rPr lang="en-US" altLang="en-US" sz="1050" dirty="0">
                <a:solidFill>
                  <a:srgbClr val="000000"/>
                </a:solidFill>
              </a:rPr>
              <a:t> din </a:t>
            </a:r>
            <a:r>
              <a:rPr lang="en-US" altLang="en-US" sz="1050" dirty="0" err="1">
                <a:solidFill>
                  <a:srgbClr val="000000"/>
                </a:solidFill>
              </a:rPr>
              <a:t>cauza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aparitiei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unor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lucrari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neprevazute</a:t>
            </a:r>
            <a:r>
              <a:rPr lang="en-US" altLang="en-US" sz="1050" dirty="0">
                <a:solidFill>
                  <a:srgbClr val="000000"/>
                </a:solidFill>
              </a:rPr>
              <a:t> care se </a:t>
            </a:r>
            <a:r>
              <a:rPr lang="en-US" altLang="en-US" sz="1050" dirty="0" err="1">
                <a:solidFill>
                  <a:srgbClr val="000000"/>
                </a:solidFill>
              </a:rPr>
              <a:t>impun</a:t>
            </a:r>
            <a:r>
              <a:rPr lang="en-US" altLang="en-US" sz="1050" dirty="0">
                <a:solidFill>
                  <a:srgbClr val="000000"/>
                </a:solidFill>
              </a:rPr>
              <a:t> din </a:t>
            </a:r>
            <a:r>
              <a:rPr lang="en-US" altLang="en-US" sz="1050" dirty="0" err="1">
                <a:solidFill>
                  <a:srgbClr val="000000"/>
                </a:solidFill>
              </a:rPr>
              <a:t>punct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vedere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tehnic</a:t>
            </a:r>
            <a:r>
              <a:rPr lang="en-US" altLang="en-US" sz="1050" dirty="0">
                <a:solidFill>
                  <a:srgbClr val="000000"/>
                </a:solidFill>
              </a:rPr>
              <a:t> a fi </a:t>
            </a:r>
            <a:r>
              <a:rPr lang="en-US" altLang="en-US" sz="1050" dirty="0" err="1">
                <a:solidFill>
                  <a:srgbClr val="000000"/>
                </a:solidFill>
              </a:rPr>
              <a:t>executate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imediat</a:t>
            </a:r>
            <a:r>
              <a:rPr lang="en-US" altLang="en-US" sz="1050" dirty="0">
                <a:solidFill>
                  <a:srgbClr val="000000"/>
                </a:solidFill>
              </a:rPr>
              <a:t>, </a:t>
            </a:r>
            <a:r>
              <a:rPr lang="en-US" altLang="en-US" sz="1050" dirty="0" err="1">
                <a:solidFill>
                  <a:srgbClr val="000000"/>
                </a:solidFill>
              </a:rPr>
              <a:t>beneficiarul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va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intocmi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Comanda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lucru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suplimentara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va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cuprinde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toate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operatiile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necesare</a:t>
            </a:r>
            <a:r>
              <a:rPr lang="en-US" altLang="en-US" sz="1050" dirty="0">
                <a:solidFill>
                  <a:srgbClr val="000000"/>
                </a:solidFill>
              </a:rPr>
              <a:t>; </a:t>
            </a:r>
          </a:p>
          <a:p>
            <a:pPr>
              <a:spcBef>
                <a:spcPct val="0"/>
              </a:spcBef>
              <a:buNone/>
              <a:defRPr/>
            </a:pPr>
            <a:endParaRPr lang="en-US" altLang="en-US" sz="105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None/>
              <a:defRPr/>
            </a:pPr>
            <a:r>
              <a:rPr lang="en-US" sz="1050" b="1" dirty="0">
                <a:solidFill>
                  <a:schemeClr val="tx2"/>
                </a:solidFill>
              </a:rPr>
              <a:t>5.4.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Lucrarile</a:t>
            </a:r>
            <a:r>
              <a:rPr lang="en-US" altLang="en-US" sz="1050" u="sng" dirty="0">
                <a:solidFill>
                  <a:srgbClr val="000000"/>
                </a:solidFill>
              </a:rPr>
              <a:t> solicitate de </a:t>
            </a:r>
            <a:r>
              <a:rPr lang="en-US" altLang="en-US" sz="1050" u="sng" dirty="0" err="1">
                <a:solidFill>
                  <a:srgbClr val="000000"/>
                </a:solidFill>
              </a:rPr>
              <a:t>beneficiar</a:t>
            </a:r>
            <a:r>
              <a:rPr lang="en-US" altLang="en-US" sz="1050" u="sng" dirty="0">
                <a:solidFill>
                  <a:srgbClr val="000000"/>
                </a:solidFill>
              </a:rPr>
              <a:t> la care nu au </a:t>
            </a:r>
            <a:r>
              <a:rPr lang="en-US" altLang="en-US" sz="1050" u="sng" dirty="0" err="1">
                <a:solidFill>
                  <a:srgbClr val="000000"/>
                </a:solidFill>
              </a:rPr>
              <a:t>fost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stabilite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inca</a:t>
            </a:r>
            <a:r>
              <a:rPr lang="en-US" altLang="en-US" sz="1050" u="sng" dirty="0">
                <a:solidFill>
                  <a:srgbClr val="000000"/>
                </a:solidFill>
              </a:rPr>
              <a:t> </a:t>
            </a:r>
            <a:r>
              <a:rPr lang="en-US" altLang="en-US" sz="1050" u="sng" dirty="0" err="1">
                <a:solidFill>
                  <a:srgbClr val="000000"/>
                </a:solidFill>
              </a:rPr>
              <a:t>Comenzi</a:t>
            </a:r>
            <a:r>
              <a:rPr lang="en-US" altLang="en-US" sz="1050" u="sng" dirty="0">
                <a:solidFill>
                  <a:srgbClr val="000000"/>
                </a:solidFill>
              </a:rPr>
              <a:t> de </a:t>
            </a:r>
            <a:r>
              <a:rPr lang="en-US" altLang="en-US" sz="1050" u="sng" dirty="0" err="1">
                <a:solidFill>
                  <a:srgbClr val="000000"/>
                </a:solidFill>
              </a:rPr>
              <a:t>lucru</a:t>
            </a:r>
            <a:r>
              <a:rPr lang="en-US" altLang="en-US" sz="1050" u="sng" dirty="0">
                <a:solidFill>
                  <a:srgbClr val="000000"/>
                </a:solidFill>
              </a:rPr>
              <a:t>,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acestea</a:t>
            </a:r>
            <a:r>
              <a:rPr lang="en-US" altLang="en-US" sz="1050" dirty="0">
                <a:solidFill>
                  <a:srgbClr val="000000"/>
                </a:solidFill>
              </a:rPr>
              <a:t> se </a:t>
            </a:r>
            <a:r>
              <a:rPr lang="en-US" altLang="en-US" sz="1050" dirty="0" err="1">
                <a:solidFill>
                  <a:srgbClr val="000000"/>
                </a:solidFill>
              </a:rPr>
              <a:t>vor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realiza</a:t>
            </a:r>
            <a:r>
              <a:rPr lang="en-US" altLang="en-US" sz="1050" dirty="0">
                <a:solidFill>
                  <a:srgbClr val="000000"/>
                </a:solidFill>
              </a:rPr>
              <a:t> ad-hoc </a:t>
            </a:r>
            <a:r>
              <a:rPr lang="en-US" altLang="en-US" sz="1050" dirty="0" err="1">
                <a:solidFill>
                  <a:srgbClr val="000000"/>
                </a:solidFill>
              </a:rPr>
              <a:t>daca</a:t>
            </a:r>
            <a:r>
              <a:rPr lang="en-US" altLang="en-US" sz="1050" dirty="0">
                <a:solidFill>
                  <a:srgbClr val="000000"/>
                </a:solidFill>
              </a:rPr>
              <a:t> sunt in </a:t>
            </a:r>
            <a:r>
              <a:rPr lang="en-US" altLang="en-US" sz="1050" dirty="0" err="1">
                <a:solidFill>
                  <a:srgbClr val="000000"/>
                </a:solidFill>
              </a:rPr>
              <a:t>aceeasi</a:t>
            </a:r>
            <a:r>
              <a:rPr lang="en-US" altLang="en-US" sz="1050" dirty="0">
                <a:solidFill>
                  <a:srgbClr val="000000"/>
                </a:solidFill>
              </a:rPr>
              <a:t> zona </a:t>
            </a:r>
            <a:r>
              <a:rPr lang="en-US" altLang="en-US" sz="1050" dirty="0" err="1">
                <a:solidFill>
                  <a:srgbClr val="000000"/>
                </a:solidFill>
              </a:rPr>
              <a:t>geografica</a:t>
            </a:r>
            <a:r>
              <a:rPr lang="en-US" altLang="en-US" sz="1050" dirty="0">
                <a:solidFill>
                  <a:srgbClr val="000000"/>
                </a:solidFill>
              </a:rPr>
              <a:t> a </a:t>
            </a:r>
            <a:r>
              <a:rPr lang="en-US" altLang="en-US" sz="1050" dirty="0" err="1">
                <a:solidFill>
                  <a:srgbClr val="000000"/>
                </a:solidFill>
              </a:rPr>
              <a:t>contractului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momentul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opririi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accidentale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sau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atunci</a:t>
            </a:r>
            <a:r>
              <a:rPr lang="en-US" altLang="en-US" sz="1050" dirty="0">
                <a:solidFill>
                  <a:srgbClr val="000000"/>
                </a:solidFill>
              </a:rPr>
              <a:t> cand </a:t>
            </a:r>
            <a:r>
              <a:rPr lang="en-US" altLang="en-US" sz="1050" dirty="0" err="1">
                <a:solidFill>
                  <a:srgbClr val="000000"/>
                </a:solidFill>
              </a:rPr>
              <a:t>solicita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catre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Responsabilul</a:t>
            </a:r>
            <a:r>
              <a:rPr lang="en-US" altLang="en-US" sz="1050" dirty="0">
                <a:solidFill>
                  <a:srgbClr val="000000"/>
                </a:solidFill>
              </a:rPr>
              <a:t> de contract si </a:t>
            </a:r>
            <a:r>
              <a:rPr lang="en-US" altLang="en-US" sz="1050" dirty="0" err="1">
                <a:solidFill>
                  <a:srgbClr val="000000"/>
                </a:solidFill>
              </a:rPr>
              <a:t>vor</a:t>
            </a:r>
            <a:r>
              <a:rPr lang="en-US" altLang="en-US" sz="1050" dirty="0">
                <a:solidFill>
                  <a:srgbClr val="000000"/>
                </a:solidFill>
              </a:rPr>
              <a:t> fi </a:t>
            </a:r>
            <a:r>
              <a:rPr lang="en-US" altLang="en-US" sz="1050" dirty="0" err="1">
                <a:solidFill>
                  <a:srgbClr val="000000"/>
                </a:solidFill>
              </a:rPr>
              <a:t>avizate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catre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Managerul</a:t>
            </a:r>
            <a:r>
              <a:rPr lang="en-US" altLang="en-US" sz="1050" dirty="0">
                <a:solidFill>
                  <a:srgbClr val="000000"/>
                </a:solidFill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</a:rPr>
              <a:t>mentenanta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utilizand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daca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este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cazul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cunostintele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si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experienta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</a:rPr>
              <a:t>tehnice</a:t>
            </a:r>
            <a:r>
              <a:rPr lang="en-US" altLang="en-US" sz="1050" dirty="0">
                <a:solidFill>
                  <a:srgbClr val="000000"/>
                </a:solidFill>
              </a:rPr>
              <a:t> a </a:t>
            </a:r>
            <a:r>
              <a:rPr lang="en-US" altLang="en-US" sz="1050" dirty="0" err="1">
                <a:solidFill>
                  <a:srgbClr val="000000"/>
                </a:solidFill>
              </a:rPr>
              <a:t>Contractorului</a:t>
            </a:r>
            <a:r>
              <a:rPr lang="en-US" altLang="en-US" sz="105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8F383F9-B6D0-4721-B4D6-4428504D32B0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4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01FEA809-85BF-429D-B6B6-863E678BB09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91819849"/>
              </p:ext>
            </p:extLst>
          </p:nvPr>
        </p:nvGraphicFramePr>
        <p:xfrm>
          <a:off x="2163" y="2088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35" imgH="335" progId="TCLayout.ActiveDocument.1">
                  <p:embed/>
                </p:oleObj>
              </mc:Choice>
              <mc:Fallback>
                <p:oleObj name="think-cell Slide" r:id="rId4" imgW="335" imgH="335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01FEA809-85BF-429D-B6B6-863E678BB0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3" y="2088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 hidden="1">
            <a:extLst>
              <a:ext uri="{FF2B5EF4-FFF2-40B4-BE49-F238E27FC236}">
                <a16:creationId xmlns:a16="http://schemas.microsoft.com/office/drawing/2014/main" id="{50563D88-CE40-4F4D-B48E-72999EB7F59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70" y="893"/>
            <a:ext cx="119058" cy="11905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25">
              <a:defRPr/>
            </a:pPr>
            <a:endParaRPr lang="ro-RO" sz="1349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90" name="Rectangle 489" hidden="1">
            <a:extLst>
              <a:ext uri="{FF2B5EF4-FFF2-40B4-BE49-F238E27FC236}">
                <a16:creationId xmlns:a16="http://schemas.microsoft.com/office/drawing/2014/main" id="{5ED41EF1-E525-4C53-A32A-D36C1AED35E2}"/>
              </a:ext>
            </a:extLst>
          </p:cNvPr>
          <p:cNvSpPr/>
          <p:nvPr/>
        </p:nvSpPr>
        <p:spPr>
          <a:xfrm>
            <a:off x="177" y="446"/>
            <a:ext cx="119079" cy="11907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25">
              <a:defRPr/>
            </a:pPr>
            <a:endParaRPr lang="en-US" sz="675" b="1" dirty="0">
              <a:solidFill>
                <a:srgbClr val="000000"/>
              </a:solidFill>
              <a:latin typeface="Calibri"/>
              <a:cs typeface="Arial" panose="020B0604020202020204" pitchFamily="34" charset="0"/>
              <a:sym typeface="+mj-lt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57D955F-0DA4-4BD6-9039-0AB6A4C3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29" y="556320"/>
            <a:ext cx="8605929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endParaRPr lang="ro-RO" alt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se obliga sa foloseasca personal calificat in domeniul/domeniile care fac obiectul serviciilor executate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In cazul diminuarii fortei de munca executantul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va informa in scris beneficiarul si se va incerca  in prima instanta rezolvarea amiabila a deviatiilor aparute in respectarea contractului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Notificarile verbale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nu se iau in considerare de nici una dintre parti, daca nu sunt confirmate prin intermediul solicitarilor </a:t>
            </a: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pe email sau scrise.</a:t>
            </a:r>
          </a:p>
          <a:p>
            <a:pPr>
              <a:spcBef>
                <a:spcPct val="0"/>
              </a:spcBef>
              <a:buNone/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raspunde pentru viciile ascunse ale lucrarilor executate cara pot aparea dupa punerea in functiune a echipamentelor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nu va parasi zona de lucru decat dupa predarea frontului si sarcinilor finalizate in prezenta responsabilului beneficiarului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Executantul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garanteaza serviciile prestate pentru un termen de 12 luni, beneficiarul poate solicita remedierea eventualelor lucrari efectuate, cu conditia ca ele sa nu se datoreze culpei sale.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se obliga sa asigure frontal de lucru pentru care a planificat lucrarile si listele de sarcini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se obliga sa asigure piesele de schimb prevazute in listele si pachetele de lucru planificate 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Beneficiarul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va asigura un responsabil de lucrare local, desene si logistica</a:t>
            </a:r>
            <a:endParaRPr lang="en-US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en-US" altLang="en-US" sz="1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b="1" dirty="0">
                <a:solidFill>
                  <a:srgbClr val="000000"/>
                </a:solidFill>
                <a:cs typeface="Arial" panose="020B0604020202020204" pitchFamily="34" charset="0"/>
              </a:rPr>
              <a:t>Furnizorul de servicii si beneficiarul </a:t>
            </a: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convin in directia de a imbunatati eficienta lucrarilor de intretinere in zona pilot legate de organizare, pregatire si Tool Time .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1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r>
              <a:rPr lang="ro-RO" altLang="en-US" sz="1000" dirty="0">
                <a:solidFill>
                  <a:srgbClr val="000000"/>
                </a:solidFill>
                <a:cs typeface="Arial" panose="020B0604020202020204" pitchFamily="34" charset="0"/>
              </a:rPr>
              <a:t> Partile sunt de comun acord ca aceasta abordare ar putea duce la o  reducere a costului total al contractului, prin mai buna organizare, pregatire si folosire eficienta a timpului efectiv de lucru (Tool time)</a:t>
            </a: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128605" indent="-128605">
              <a:spcBef>
                <a:spcPct val="0"/>
              </a:spcBef>
              <a:defRPr/>
            </a:pPr>
            <a:endParaRPr lang="ro-RO" alt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6E1F2B9E-F4FA-47FB-AD53-4DE0EA406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10" y="263730"/>
            <a:ext cx="430296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0"/>
              </a:spcBef>
              <a:buClrTx/>
              <a:buFontTx/>
              <a:buNone/>
              <a:defRPr sz="15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5. CONDITII DE OPERARE CONTRACTUALE</a:t>
            </a:r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EE76B82B-9C33-4FF2-9AE3-7EB96ED8BA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8474" y="2458224"/>
            <a:ext cx="228640" cy="22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92" tIns="34296" rIns="68592" bIns="34296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00751DC-85FA-417C-A8D6-A3676938BD13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2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 hidden="1">
            <a:extLst>
              <a:ext uri="{FF2B5EF4-FFF2-40B4-BE49-F238E27FC236}">
                <a16:creationId xmlns:a16="http://schemas.microsoft.com/office/drawing/2014/main" id="{C3CE311A-99F8-4FDA-827F-EE977E40786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3649965"/>
              </p:ext>
            </p:extLst>
          </p:nvPr>
        </p:nvGraphicFramePr>
        <p:xfrm>
          <a:off x="1142736" y="0"/>
          <a:ext cx="119099" cy="119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8194" name="Object 2" hidden="1">
                        <a:extLst>
                          <a:ext uri="{FF2B5EF4-FFF2-40B4-BE49-F238E27FC236}">
                            <a16:creationId xmlns:a16="http://schemas.microsoft.com/office/drawing/2014/main" id="{C3CE311A-99F8-4FDA-827F-EE977E4078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736" y="0"/>
                        <a:ext cx="119099" cy="119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 hidden="1">
            <a:extLst>
              <a:ext uri="{FF2B5EF4-FFF2-40B4-BE49-F238E27FC236}">
                <a16:creationId xmlns:a16="http://schemas.microsoft.com/office/drawing/2014/main" id="{5FE6B99E-D753-4CEF-B4C9-9700E7FDBD9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2736" y="0"/>
            <a:ext cx="119099" cy="119099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2813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o-RO" altLang="en-US" sz="900">
              <a:cs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671567F-CC58-4297-8A9C-19B72A44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42" y="228671"/>
            <a:ext cx="491641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 b="1">
                <a:solidFill>
                  <a:schemeClr val="tx2"/>
                </a:solidFill>
              </a:rPr>
              <a:t>6. SECURITATE – SITUATII DE URGENTA - MEDIU</a:t>
            </a:r>
            <a:endParaRPr lang="en-US" altLang="en-US" sz="1500">
              <a:solidFill>
                <a:schemeClr val="tx2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240DE5B6-2588-4C92-B77D-D515A02C3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22" y="926593"/>
            <a:ext cx="828092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2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Lucratorii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Contractorului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trebuie să fie instrui</a:t>
            </a:r>
            <a:r>
              <a:rPr lang="ro-RO" altLang="en-US" sz="1050" dirty="0">
                <a:solidFill>
                  <a:srgbClr val="000000"/>
                </a:solidFill>
                <a:ea typeface="Times New Roman" panose="02020603050405020304" pitchFamily="18" charset="0"/>
                <a:cs typeface="Tahoma" panose="020B0604030504040204" pitchFamily="34" charset="0"/>
              </a:rPr>
              <a:t>ț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cu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toate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Procedurile, Regulile Cardinale,, Instructiunile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lucru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etc. de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ecuritate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Sanatate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S.U.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a LIBERTY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“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Regulile de Aur in Mentenanta, Instructiunile de lucru aferente Zonelor de activitate 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să prezinte toate </a:t>
            </a:r>
            <a:r>
              <a:rPr lang="en-US" altLang="en-US" sz="1050" err="1">
                <a:solidFill>
                  <a:srgbClr val="000000"/>
                </a:solidFill>
                <a:cs typeface="Times New Roman" panose="02020603050405020304" pitchFamily="18" charset="0"/>
              </a:rPr>
              <a:t>documentele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 catre Beneficiar care dovedesc aceasta instruire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este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acord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adere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la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abordarea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Vigilentei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Impartasite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“ in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cadrul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echipelor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lucratori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este de acord s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furnizeze </a:t>
            </a:r>
            <a:r>
              <a:rPr lang="en-US" altLang="en-US" sz="1050">
                <a:solidFill>
                  <a:srgbClr val="000000"/>
                </a:solidFill>
                <a:cs typeface="Times New Roman" panose="02020603050405020304" pitchFamily="18" charset="0"/>
              </a:rPr>
              <a:t>Beneficiarului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un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serviciu care să r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especte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pe deplin legile 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s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i regulile de siguran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ta,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standardele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de mediu sau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cele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care devin aplicabile pe durata execut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a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rii acestui</a:t>
            </a:r>
            <a:r>
              <a:rPr lang="en-US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o-RO" altLang="en-US" sz="1050" dirty="0">
                <a:solidFill>
                  <a:srgbClr val="000000"/>
                </a:solidFill>
                <a:cs typeface="Times New Roman" panose="02020603050405020304" pitchFamily="18" charset="0"/>
              </a:rPr>
              <a:t>contract.</a:t>
            </a:r>
            <a:endParaRPr lang="en-US" altLang="en-US" sz="105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en-US" sz="1050" dirty="0">
                <a:solidFill>
                  <a:srgbClr val="000000"/>
                </a:solidFill>
              </a:rPr>
              <a:t>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Contractorul</a:t>
            </a:r>
            <a:r>
              <a:rPr lang="ro-RO" altLang="en-US" sz="1050" dirty="0">
                <a:solidFill>
                  <a:srgbClr val="000000"/>
                </a:solidFill>
              </a:rPr>
              <a:t> acceptă în mod expres s</a:t>
            </a:r>
            <a:r>
              <a:rPr lang="en-US" altLang="en-US" sz="1050" dirty="0">
                <a:solidFill>
                  <a:srgbClr val="000000"/>
                </a:solidFill>
              </a:rPr>
              <a:t>a</a:t>
            </a:r>
            <a:r>
              <a:rPr lang="ro-RO" altLang="en-US" sz="1050" dirty="0">
                <a:solidFill>
                  <a:srgbClr val="000000"/>
                </a:solidFill>
              </a:rPr>
              <a:t> verifice cu </a:t>
            </a:r>
            <a:r>
              <a:rPr lang="en-US" altLang="en-US" sz="1050" dirty="0" err="1">
                <a:solidFill>
                  <a:srgbClr val="000000"/>
                </a:solidFill>
              </a:rPr>
              <a:t>responsabilii</a:t>
            </a:r>
            <a:r>
              <a:rPr lang="en-US" altLang="en-US" sz="1050" dirty="0">
                <a:solidFill>
                  <a:srgbClr val="000000"/>
                </a:solidFill>
              </a:rPr>
              <a:t> in </a:t>
            </a:r>
            <a:r>
              <a:rPr lang="en-US" altLang="en-US" sz="1050" dirty="0" err="1">
                <a:solidFill>
                  <a:srgbClr val="000000"/>
                </a:solidFill>
              </a:rPr>
              <a:t>drept</a:t>
            </a:r>
            <a:r>
              <a:rPr lang="en-US" altLang="en-US" sz="1050" dirty="0">
                <a:solidFill>
                  <a:srgbClr val="000000"/>
                </a:solidFill>
              </a:rPr>
              <a:t> </a:t>
            </a:r>
            <a:r>
              <a:rPr lang="en-US" altLang="en-US" sz="1050">
                <a:solidFill>
                  <a:srgbClr val="000000"/>
                </a:solidFill>
              </a:rPr>
              <a:t>din partea Beneficiarului</a:t>
            </a:r>
            <a:r>
              <a:rPr lang="en-US" altLang="en-US" sz="1050" dirty="0">
                <a:solidFill>
                  <a:srgbClr val="000000"/>
                </a:solidFill>
              </a:rPr>
              <a:t>,</a:t>
            </a:r>
            <a:r>
              <a:rPr lang="ro-RO" altLang="en-US" sz="1050" dirty="0">
                <a:solidFill>
                  <a:srgbClr val="000000"/>
                </a:solidFill>
              </a:rPr>
              <a:t> locul de livrare a bunurilor </a:t>
            </a:r>
            <a:r>
              <a:rPr lang="en-US" altLang="en-US" sz="1050" dirty="0">
                <a:solidFill>
                  <a:srgbClr val="000000"/>
                </a:solidFill>
              </a:rPr>
              <a:t>s</a:t>
            </a:r>
            <a:r>
              <a:rPr lang="ro-RO" altLang="en-US" sz="1050" dirty="0">
                <a:solidFill>
                  <a:srgbClr val="000000"/>
                </a:solidFill>
              </a:rPr>
              <a:t>i / sau performan</a:t>
            </a:r>
            <a:r>
              <a:rPr lang="en-US" altLang="en-US" sz="1050" dirty="0">
                <a:solidFill>
                  <a:srgbClr val="000000"/>
                </a:solidFill>
              </a:rPr>
              <a:t>t</a:t>
            </a:r>
            <a:r>
              <a:rPr lang="ro-RO" altLang="en-US" sz="1050" dirty="0">
                <a:solidFill>
                  <a:srgbClr val="000000"/>
                </a:solidFill>
              </a:rPr>
              <a:t>el</a:t>
            </a:r>
            <a:r>
              <a:rPr lang="en-US" altLang="en-US" sz="1050" dirty="0">
                <a:solidFill>
                  <a:srgbClr val="000000"/>
                </a:solidFill>
              </a:rPr>
              <a:t>or</a:t>
            </a:r>
            <a:r>
              <a:rPr lang="ro-RO" altLang="en-US" sz="1050" dirty="0">
                <a:solidFill>
                  <a:srgbClr val="000000"/>
                </a:solidFill>
              </a:rPr>
              <a:t> sale, inclusiv </a:t>
            </a:r>
            <a:r>
              <a:rPr lang="en-US" altLang="en-US" sz="1050" dirty="0" err="1">
                <a:solidFill>
                  <a:srgbClr val="000000"/>
                </a:solidFill>
              </a:rPr>
              <a:t>starea</a:t>
            </a:r>
            <a:r>
              <a:rPr lang="ro-RO" altLang="en-US" sz="1050" dirty="0">
                <a:solidFill>
                  <a:srgbClr val="000000"/>
                </a:solidFill>
              </a:rPr>
              <a:t> fizic</a:t>
            </a:r>
            <a:r>
              <a:rPr lang="en-US" altLang="en-US" sz="1050" dirty="0">
                <a:solidFill>
                  <a:srgbClr val="000000"/>
                </a:solidFill>
              </a:rPr>
              <a:t>a</a:t>
            </a:r>
            <a:r>
              <a:rPr lang="ro-RO" altLang="en-US" sz="1050" dirty="0">
                <a:solidFill>
                  <a:srgbClr val="000000"/>
                </a:solidFill>
              </a:rPr>
              <a:t>, activit</a:t>
            </a:r>
            <a:r>
              <a:rPr lang="en-US" altLang="en-US" sz="1050" dirty="0">
                <a:solidFill>
                  <a:srgbClr val="000000"/>
                </a:solidFill>
              </a:rPr>
              <a:t>at</a:t>
            </a:r>
            <a:r>
              <a:rPr lang="ro-RO" altLang="en-US" sz="1050" dirty="0">
                <a:solidFill>
                  <a:srgbClr val="000000"/>
                </a:solidFill>
              </a:rPr>
              <a:t>ile, condi</a:t>
            </a:r>
            <a:r>
              <a:rPr lang="en-US" altLang="en-US" sz="1050" dirty="0">
                <a:solidFill>
                  <a:srgbClr val="000000"/>
                </a:solidFill>
              </a:rPr>
              <a:t>t</a:t>
            </a:r>
            <a:r>
              <a:rPr lang="ro-RO" altLang="en-US" sz="1050" dirty="0">
                <a:solidFill>
                  <a:srgbClr val="000000"/>
                </a:solidFill>
              </a:rPr>
              <a:t>iile de transport </a:t>
            </a:r>
            <a:r>
              <a:rPr lang="en-US" altLang="en-US" sz="1050" dirty="0">
                <a:solidFill>
                  <a:srgbClr val="000000"/>
                </a:solidFill>
              </a:rPr>
              <a:t>s</a:t>
            </a:r>
            <a:r>
              <a:rPr lang="ro-RO" altLang="en-US" sz="1050" dirty="0">
                <a:solidFill>
                  <a:srgbClr val="000000"/>
                </a:solidFill>
              </a:rPr>
              <a:t>i trafic.</a:t>
            </a:r>
            <a:br>
              <a:rPr lang="ro-RO" altLang="en-US" sz="1050" dirty="0"/>
            </a:br>
            <a:endParaRPr lang="en-US" altLang="en-US" sz="105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5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9EEE901-9F73-4C35-A269-DE681B432388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73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100" hidden="1">
            <a:extLst>
              <a:ext uri="{FF2B5EF4-FFF2-40B4-BE49-F238E27FC236}">
                <a16:creationId xmlns:a16="http://schemas.microsoft.com/office/drawing/2014/main" id="{F1EF1F8B-54F7-49CC-87A6-F8A777E763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988852"/>
              </p:ext>
            </p:extLst>
          </p:nvPr>
        </p:nvGraphicFramePr>
        <p:xfrm>
          <a:off x="2000599" y="643398"/>
          <a:ext cx="89313" cy="8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5058" name="Object 100" hidden="1">
                        <a:extLst>
                          <a:ext uri="{FF2B5EF4-FFF2-40B4-BE49-F238E27FC236}">
                            <a16:creationId xmlns:a16="http://schemas.microsoft.com/office/drawing/2014/main" id="{F1EF1F8B-54F7-49CC-87A6-F8A777E763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599" y="643398"/>
                        <a:ext cx="89313" cy="8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Rectangle 3" hidden="1">
            <a:extLst>
              <a:ext uri="{FF2B5EF4-FFF2-40B4-BE49-F238E27FC236}">
                <a16:creationId xmlns:a16="http://schemas.microsoft.com/office/drawing/2014/main" id="{DC7F5CDC-CB58-4FA5-B3D9-D23C8026B9DE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00599" y="643398"/>
            <a:ext cx="89313" cy="89313"/>
          </a:xfrm>
          <a:prstGeom prst="rect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defTabSz="911225">
              <a:lnSpc>
                <a:spcPts val="1800"/>
              </a:lnSpc>
              <a:spcAft>
                <a:spcPts val="563"/>
              </a:spcAft>
              <a:buFont typeface="Arial" panose="020B0604020202020204" pitchFamily="34" charset="0"/>
              <a:buChar char="•"/>
              <a:defRPr sz="1500"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11225">
              <a:lnSpc>
                <a:spcPts val="1700"/>
              </a:lnSpc>
              <a:spcAft>
                <a:spcPts val="563"/>
              </a:spcAft>
              <a:buSzPct val="100000"/>
              <a:buChar char="–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2pPr>
            <a:lvl3pPr marL="11430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3pPr>
            <a:lvl4pPr marL="16002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4pPr>
            <a:lvl5pPr marL="2057400" indent="-228600" defTabSz="911225">
              <a:lnSpc>
                <a:spcPts val="1700"/>
              </a:lnSpc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5pPr>
            <a:lvl6pPr marL="25146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6pPr>
            <a:lvl7pPr marL="29718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7pPr>
            <a:lvl8pPr marL="34290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8pPr>
            <a:lvl9pPr marL="3886200" indent="-228600" defTabSz="911225" eaLnBrk="0" fontAlgn="base" hangingPunct="0">
              <a:lnSpc>
                <a:spcPts val="1700"/>
              </a:lnSpc>
              <a:spcBef>
                <a:spcPct val="0"/>
              </a:spcBef>
              <a:spcAft>
                <a:spcPts val="563"/>
              </a:spcAft>
              <a:buSzPct val="80000"/>
              <a:buFont typeface="Symbol" panose="05050102010706020507" pitchFamily="18" charset="2"/>
              <a:buChar char="·"/>
              <a:defRPr sz="1500">
                <a:solidFill>
                  <a:schemeClr val="tx1"/>
                </a:solidFill>
                <a:latin typeface="Calibri Light" panose="020F03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</a:pPr>
            <a:endParaRPr lang="ro-RO" altLang="en-US" sz="675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5062" name="Rectangle 4">
            <a:extLst>
              <a:ext uri="{FF2B5EF4-FFF2-40B4-BE49-F238E27FC236}">
                <a16:creationId xmlns:a16="http://schemas.microsoft.com/office/drawing/2014/main" id="{46A14053-80D5-49B0-94BA-F415B251E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89" y="337510"/>
            <a:ext cx="6026014" cy="571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 INDICATORI DE PERFORMANTA</a:t>
            </a:r>
          </a:p>
          <a:p>
            <a:pPr eaLnBrk="1" hangingPunct="1"/>
            <a:r>
              <a:rPr lang="fr-FR" altLang="en-US" sz="1199" dirty="0">
                <a:solidFill>
                  <a:srgbClr val="00B0F0"/>
                </a:solidFill>
                <a:latin typeface="Century Gothic" panose="020B0502020202020204" pitchFamily="34" charset="0"/>
              </a:rPr>
              <a:t>INDICATOR CHEIE</a:t>
            </a:r>
            <a:r>
              <a:rPr lang="fr-FR" altLang="en-US" sz="1199" b="1" dirty="0">
                <a:solidFill>
                  <a:srgbClr val="00B0F0"/>
                </a:solidFill>
                <a:latin typeface="Century Gothic" panose="020B0502020202020204" pitchFamily="34" charset="0"/>
              </a:rPr>
              <a:t>:   A. </a:t>
            </a:r>
            <a:r>
              <a:rPr lang="fr-FR" altLang="en-US" sz="1349" b="1" u="sng" dirty="0">
                <a:solidFill>
                  <a:srgbClr val="00B0F0"/>
                </a:solidFill>
                <a:latin typeface="Century Gothic" panose="020B0502020202020204" pitchFamily="34" charset="0"/>
              </a:rPr>
              <a:t>SAFETY</a:t>
            </a:r>
          </a:p>
        </p:txBody>
      </p:sp>
      <p:sp>
        <p:nvSpPr>
          <p:cNvPr id="45063" name="Rectangle 9">
            <a:extLst>
              <a:ext uri="{FF2B5EF4-FFF2-40B4-BE49-F238E27FC236}">
                <a16:creationId xmlns:a16="http://schemas.microsoft.com/office/drawing/2014/main" id="{49C7804C-CF59-41EB-93D4-E65C4F930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90" y="1080588"/>
            <a:ext cx="3042575" cy="10288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4992" tIns="34291" rIns="0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Definitie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200" b="1" u="sng">
                <a:solidFill>
                  <a:srgbClr val="0D0D0D"/>
                </a:solidFill>
                <a:latin typeface="Century Gothic" panose="020B0502020202020204" pitchFamily="34" charset="0"/>
              </a:rPr>
              <a:t>: 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>
                <a:solidFill>
                  <a:srgbClr val="0D0D0D"/>
                </a:solidFill>
                <a:latin typeface="Century Gothic" panose="020B0502020202020204" pitchFamily="34" charset="0"/>
              </a:rPr>
              <a:t>NCO </a:t>
            </a:r>
            <a:r>
              <a:rPr lang="it-IT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reguli cardinale nerespectate in </a:t>
            </a:r>
            <a:r>
              <a:rPr lang="it-IT" altLang="en-US" sz="1050">
                <a:solidFill>
                  <a:srgbClr val="0D0D0D"/>
                </a:solidFill>
                <a:latin typeface="Century Gothic" panose="020B0502020202020204" pitchFamily="34" charset="0"/>
              </a:rPr>
              <a:t>zona </a:t>
            </a:r>
            <a:r>
              <a:rPr lang="en-US" altLang="en-US" sz="1050">
                <a:solidFill>
                  <a:srgbClr val="000000"/>
                </a:solidFill>
                <a:latin typeface="Century Gothic" panose="020B0502020202020204" pitchFamily="34" charset="0"/>
              </a:rPr>
              <a:t>de aplicare contract</a:t>
            </a:r>
            <a:endParaRPr lang="it-IT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5064" name="Group 10">
            <a:extLst>
              <a:ext uri="{FF2B5EF4-FFF2-40B4-BE49-F238E27FC236}">
                <a16:creationId xmlns:a16="http://schemas.microsoft.com/office/drawing/2014/main" id="{E1C3A8CA-E3C3-447B-964F-C2E03C5F1875}"/>
              </a:ext>
            </a:extLst>
          </p:cNvPr>
          <p:cNvGrpSpPr>
            <a:grpSpLocks/>
          </p:cNvGrpSpPr>
          <p:nvPr/>
        </p:nvGrpSpPr>
        <p:grpSpPr bwMode="auto">
          <a:xfrm>
            <a:off x="3636817" y="869811"/>
            <a:ext cx="3002086" cy="1238465"/>
            <a:chOff x="2848" y="1918"/>
            <a:chExt cx="2504" cy="764"/>
          </a:xfrm>
        </p:grpSpPr>
        <p:sp>
          <p:nvSpPr>
            <p:cNvPr id="45073" name="Rectangle 11">
              <a:extLst>
                <a:ext uri="{FF2B5EF4-FFF2-40B4-BE49-F238E27FC236}">
                  <a16:creationId xmlns:a16="http://schemas.microsoft.com/office/drawing/2014/main" id="{94F87643-3E67-49B9-9A82-19D895D64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8" y="2046"/>
              <a:ext cx="2504" cy="6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Utilizare</a:t>
              </a:r>
              <a:r>
                <a:rPr lang="fr-FR" altLang="en-US" sz="1200" b="1" u="sng">
                  <a:solidFill>
                    <a:srgbClr val="0D0D0D"/>
                  </a:solidFill>
                  <a:latin typeface="Century Gothic" panose="020B0502020202020204" pitchFamily="34" charset="0"/>
                </a:rPr>
                <a:t> :</a:t>
              </a:r>
              <a:endParaRPr lang="fr-FR" altLang="en-US" sz="1050" b="1" u="sng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  <a:p>
              <a:pPr eaLnBrk="1" hangingPunct="1"/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Pentru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executant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contracte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cadru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cu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activitatii</a:t>
              </a: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050">
                  <a:solidFill>
                    <a:srgbClr val="0D0D0D"/>
                  </a:solidFill>
                  <a:latin typeface="Century Gothic" panose="020B0502020202020204" pitchFamily="34" charset="0"/>
                </a:rPr>
                <a:t>in </a:t>
              </a:r>
              <a:r>
                <a:rPr lang="fr-FR" altLang="en-US" sz="1050">
                  <a:solidFill>
                    <a:srgbClr val="000000"/>
                  </a:solidFill>
                  <a:latin typeface="Century Gothic" panose="020B0502020202020204" pitchFamily="34" charset="0"/>
                </a:rPr>
                <a:t>zonele de activitate prevazute la pct.1.1</a:t>
              </a:r>
              <a:endParaRPr lang="fr-FR" altLang="en-US" sz="1050" dirty="0">
                <a:latin typeface="Century Gothic" panose="020B0502020202020204" pitchFamily="34" charset="0"/>
              </a:endParaRPr>
            </a:p>
          </p:txBody>
        </p:sp>
        <p:sp>
          <p:nvSpPr>
            <p:cNvPr id="45074" name="Rectangle 12">
              <a:extLst>
                <a:ext uri="{FF2B5EF4-FFF2-40B4-BE49-F238E27FC236}">
                  <a16:creationId xmlns:a16="http://schemas.microsoft.com/office/drawing/2014/main" id="{BDC13156-E9A7-4B4E-9B96-DB8EA5C83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1" y="1918"/>
              <a:ext cx="1709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065" name="Rectangle 5">
            <a:extLst>
              <a:ext uri="{FF2B5EF4-FFF2-40B4-BE49-F238E27FC236}">
                <a16:creationId xmlns:a16="http://schemas.microsoft.com/office/drawing/2014/main" id="{2245F006-55F0-41C7-B076-CED4274D9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890" y="2068557"/>
            <a:ext cx="3042575" cy="813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Sursa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de date </a:t>
            </a:r>
            <a:r>
              <a:rPr lang="fr-FR" altLang="en-US" sz="1200" b="1" u="sng">
                <a:solidFill>
                  <a:srgbClr val="0D0D0D"/>
                </a:solidFill>
                <a:latin typeface="Century Gothic" panose="020B0502020202020204" pitchFamily="34" charset="0"/>
              </a:rPr>
              <a:t>: </a:t>
            </a:r>
            <a:endParaRPr lang="fr-FR" altLang="en-US" sz="1050" b="1" u="sng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Prevederi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conform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Anexa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5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atasata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  <a:p>
            <a:pPr eaLnBrk="1" hangingPunct="1"/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Baza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de date </a:t>
            </a:r>
            <a:r>
              <a:rPr lang="fr-FR" altLang="en-US" sz="1050">
                <a:solidFill>
                  <a:srgbClr val="0D0D0D"/>
                </a:solidFill>
                <a:latin typeface="Century Gothic" panose="020B0502020202020204" pitchFamily="34" charset="0"/>
              </a:rPr>
              <a:t>DSSM - Liberty Galati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5066" name="Group 13">
            <a:extLst>
              <a:ext uri="{FF2B5EF4-FFF2-40B4-BE49-F238E27FC236}">
                <a16:creationId xmlns:a16="http://schemas.microsoft.com/office/drawing/2014/main" id="{751101E1-FFE9-4ECE-B579-F06AEE1F2502}"/>
              </a:ext>
            </a:extLst>
          </p:cNvPr>
          <p:cNvGrpSpPr>
            <a:grpSpLocks/>
          </p:cNvGrpSpPr>
          <p:nvPr/>
        </p:nvGrpSpPr>
        <p:grpSpPr bwMode="auto">
          <a:xfrm>
            <a:off x="3636817" y="2068568"/>
            <a:ext cx="3002086" cy="810298"/>
            <a:chOff x="304" y="3105"/>
            <a:chExt cx="2504" cy="696"/>
          </a:xfrm>
        </p:grpSpPr>
        <p:sp>
          <p:nvSpPr>
            <p:cNvPr id="45071" name="Rectangle 14">
              <a:extLst>
                <a:ext uri="{FF2B5EF4-FFF2-40B4-BE49-F238E27FC236}">
                  <a16:creationId xmlns:a16="http://schemas.microsoft.com/office/drawing/2014/main" id="{D358040A-C5A8-45A8-95F0-156FC751F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105"/>
              <a:ext cx="2504" cy="6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 dirty="0" err="1">
                  <a:solidFill>
                    <a:srgbClr val="0D0D0D"/>
                  </a:solidFill>
                  <a:latin typeface="Century Gothic" panose="020B0502020202020204" pitchFamily="34" charset="0"/>
                </a:rPr>
                <a:t>Responsabil</a:t>
              </a:r>
              <a:r>
                <a:rPr lang="fr-FR" altLang="en-US" sz="1200" b="1" u="sng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 </a:t>
              </a:r>
              <a:r>
                <a:rPr lang="fr-FR" altLang="en-US" sz="1200" b="1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1 – Hardon Romulus-Dan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2 – Kiraly Liviu</a:t>
              </a:r>
            </a:p>
            <a:p>
              <a:pPr>
                <a:spcBef>
                  <a:spcPct val="0"/>
                </a:spcBef>
              </a:pPr>
              <a:r>
                <a:rPr lang="fr-F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3 – Kiraly Liviu</a:t>
              </a:r>
            </a:p>
          </p:txBody>
        </p:sp>
        <p:sp>
          <p:nvSpPr>
            <p:cNvPr id="45072" name="Rectangle 15">
              <a:extLst>
                <a:ext uri="{FF2B5EF4-FFF2-40B4-BE49-F238E27FC236}">
                  <a16:creationId xmlns:a16="http://schemas.microsoft.com/office/drawing/2014/main" id="{9278DF51-BCB4-4FDC-8460-00703DD074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397"/>
              <a:ext cx="1709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067" name="Group 6">
            <a:extLst>
              <a:ext uri="{FF2B5EF4-FFF2-40B4-BE49-F238E27FC236}">
                <a16:creationId xmlns:a16="http://schemas.microsoft.com/office/drawing/2014/main" id="{B4E01D97-667C-4987-B873-05CBF94C974E}"/>
              </a:ext>
            </a:extLst>
          </p:cNvPr>
          <p:cNvGrpSpPr>
            <a:grpSpLocks/>
          </p:cNvGrpSpPr>
          <p:nvPr/>
        </p:nvGrpSpPr>
        <p:grpSpPr bwMode="auto">
          <a:xfrm>
            <a:off x="612889" y="2881895"/>
            <a:ext cx="3042575" cy="1028019"/>
            <a:chOff x="304" y="3425"/>
            <a:chExt cx="2524" cy="549"/>
          </a:xfrm>
        </p:grpSpPr>
        <p:sp>
          <p:nvSpPr>
            <p:cNvPr id="45069" name="Rectangle 7">
              <a:extLst>
                <a:ext uri="{FF2B5EF4-FFF2-40B4-BE49-F238E27FC236}">
                  <a16:creationId xmlns:a16="http://schemas.microsoft.com/office/drawing/2014/main" id="{B2E6888D-C14A-4827-B488-8248B7614B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" y="3425"/>
              <a:ext cx="2524" cy="5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8569" tIns="34291" rIns="68569" bIns="34291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334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en-US" sz="1200" b="1" u="sng">
                  <a:solidFill>
                    <a:srgbClr val="0D0D0D"/>
                  </a:solidFill>
                  <a:latin typeface="Century Gothic" panose="020B0502020202020204" pitchFamily="34" charset="0"/>
                </a:rPr>
                <a:t>Mod </a:t>
              </a:r>
              <a:r>
                <a:rPr lang="fr-FR" altLang="en-US" sz="1200" b="1" u="sng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de calcul </a:t>
              </a:r>
              <a:r>
                <a:rPr lang="fr-FR" altLang="en-US" sz="1200" b="1" u="sng">
                  <a:solidFill>
                    <a:srgbClr val="0D0D0D"/>
                  </a:solidFill>
                  <a:latin typeface="Century Gothic" panose="020B0502020202020204" pitchFamily="34" charset="0"/>
                </a:rPr>
                <a:t>: </a:t>
              </a:r>
              <a:endParaRPr lang="fr-FR" altLang="en-US" sz="1350" b="1" u="sng" dirty="0">
                <a:solidFill>
                  <a:srgbClr val="0D0D0D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pt-BR" altLang="en-US" sz="1050" dirty="0">
                  <a:solidFill>
                    <a:srgbClr val="0D0D0D"/>
                  </a:solidFill>
                  <a:latin typeface="Century Gothic" panose="020B0502020202020204" pitchFamily="34" charset="0"/>
                </a:rPr>
                <a:t>Σ NCO reguli cardinale nerespectate in </a:t>
              </a:r>
              <a:r>
                <a:rPr lang="pt-BR" altLang="en-US" sz="1050">
                  <a:solidFill>
                    <a:srgbClr val="0D0D0D"/>
                  </a:solidFill>
                  <a:latin typeface="Century Gothic" panose="020B0502020202020204" pitchFamily="34" charset="0"/>
                </a:rPr>
                <a:t>zona de aplicare contract</a:t>
              </a:r>
              <a:endPara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070" name="Rectangle 8">
              <a:extLst>
                <a:ext uri="{FF2B5EF4-FFF2-40B4-BE49-F238E27FC236}">
                  <a16:creationId xmlns:a16="http://schemas.microsoft.com/office/drawing/2014/main" id="{88EE3C72-3968-43F3-96BE-93E74F444F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" y="3440"/>
              <a:ext cx="1709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247650" indent="-2476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2"/>
                </a:buClr>
                <a:buFontTx/>
                <a:buChar char="•"/>
              </a:pPr>
              <a:endParaRPr lang="fr-FR" altLang="en-US" sz="1349">
                <a:solidFill>
                  <a:srgbClr val="0D0D0D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5068" name="Rectangle 16">
            <a:extLst>
              <a:ext uri="{FF2B5EF4-FFF2-40B4-BE49-F238E27FC236}">
                <a16:creationId xmlns:a16="http://schemas.microsoft.com/office/drawing/2014/main" id="{31BF2CC4-CBBC-41C7-AD73-0F10CF92F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6817" y="2880061"/>
            <a:ext cx="3002086" cy="102801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8569" tIns="34291" rIns="68569" bIns="34291" anchor="ctr"/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200" b="1" u="sng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Obiectiv</a:t>
            </a:r>
            <a:r>
              <a:rPr lang="fr-FR" altLang="en-US" sz="1200" b="1" u="sng" dirty="0">
                <a:solidFill>
                  <a:srgbClr val="0D0D0D"/>
                </a:solidFill>
                <a:latin typeface="Century Gothic" panose="020B0502020202020204" pitchFamily="34" charset="0"/>
              </a:rPr>
              <a:t> 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050" b="1" dirty="0">
                <a:solidFill>
                  <a:srgbClr val="0D0D0D"/>
                </a:solidFill>
                <a:latin typeface="Century Gothic" panose="020B0502020202020204" pitchFamily="34" charset="0"/>
              </a:rPr>
              <a:t>      0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– NCO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reguli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cardinale </a:t>
            </a:r>
            <a:r>
              <a:rPr lang="fr-FR" altLang="en-US" sz="1050" dirty="0" err="1">
                <a:solidFill>
                  <a:srgbClr val="0D0D0D"/>
                </a:solidFill>
                <a:latin typeface="Century Gothic" panose="020B0502020202020204" pitchFamily="34" charset="0"/>
              </a:rPr>
              <a:t>nerespectate</a:t>
            </a:r>
            <a:r>
              <a:rPr lang="fr-FR" altLang="en-US" sz="1050" dirty="0">
                <a:solidFill>
                  <a:srgbClr val="0D0D0D"/>
                </a:solidFill>
                <a:latin typeface="Century Gothic" panose="020B0502020202020204" pitchFamily="34" charset="0"/>
              </a:rPr>
              <a:t> in </a:t>
            </a:r>
            <a:r>
              <a:rPr lang="fr-FR" altLang="en-US" sz="1050">
                <a:solidFill>
                  <a:srgbClr val="0D0D0D"/>
                </a:solidFill>
                <a:latin typeface="Century Gothic" panose="020B0502020202020204" pitchFamily="34" charset="0"/>
              </a:rPr>
              <a:t>zona de aplicare contract</a:t>
            </a:r>
            <a:endParaRPr lang="fr-FR" altLang="en-US" sz="1050" dirty="0">
              <a:solidFill>
                <a:srgbClr val="0D0D0D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813950B3-A519-4BE2-A814-7026440AEEFE}"/>
              </a:ext>
            </a:extLst>
          </p:cNvPr>
          <p:cNvSpPr txBox="1">
            <a:spLocks/>
          </p:cNvSpPr>
          <p:nvPr/>
        </p:nvSpPr>
        <p:spPr>
          <a:xfrm>
            <a:off x="598315" y="4858638"/>
            <a:ext cx="5073650" cy="1910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>
                <a:solidFill>
                  <a:schemeClr val="bg1"/>
                </a:solidFill>
              </a:rPr>
              <a:t>| </a:t>
            </a:r>
            <a:r>
              <a:rPr lang="en-US" altLang="en-US" sz="900">
                <a:solidFill>
                  <a:schemeClr val="bg1"/>
                </a:solidFill>
              </a:rPr>
              <a:t>CERINTA TEHNICA</a:t>
            </a:r>
            <a:r>
              <a:rPr lang="en-GB" sz="900">
                <a:solidFill>
                  <a:schemeClr val="bg1"/>
                </a:solidFill>
              </a:rPr>
              <a:t>. </a:t>
            </a:r>
            <a:r>
              <a:rPr lang="fr-FR" altLang="en-US" sz="900">
                <a:solidFill>
                  <a:schemeClr val="bg1"/>
                </a:solidFill>
              </a:rPr>
              <a:t>Contract mentenanta pe activitati – Departament (denumirea)</a:t>
            </a:r>
            <a:endParaRPr lang="en-AU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LrImaXyTGWO6qWnGK8P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Gm4vlun0yoKvIw62EhR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Liberty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CC3DA5D96BAA4A8D78ADA0E7AB0533" ma:contentTypeVersion="4" ma:contentTypeDescription="Create a new document." ma:contentTypeScope="" ma:versionID="1a5911dab0f85db0e75d21bf7e4adfe1">
  <xsd:schema xmlns:xsd="http://www.w3.org/2001/XMLSchema" xmlns:xs="http://www.w3.org/2001/XMLSchema" xmlns:p="http://schemas.microsoft.com/office/2006/metadata/properties" xmlns:ns2="60cfdacd-8d60-482b-8367-f7a079aa369a" targetNamespace="http://schemas.microsoft.com/office/2006/metadata/properties" ma:root="true" ma:fieldsID="285a950005228b6612b696057f19f06e" ns2:_="">
    <xsd:import namespace="60cfdacd-8d60-482b-8367-f7a079aa36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fdacd-8d60-482b-8367-f7a079aa3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A5FCB8-CD92-4E01-A29A-6483C51C753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60cfdacd-8d60-482b-8367-f7a079aa369a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7B34C8A-1E6D-47DA-AE6C-A59335E54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fdacd-8d60-482b-8367-f7a079aa36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112EB8-E378-46FD-B933-8044D22C82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Master_Liberty</Template>
  <TotalTime>3326</TotalTime>
  <Words>3120</Words>
  <Application>Microsoft Office PowerPoint</Application>
  <PresentationFormat>Custom</PresentationFormat>
  <Paragraphs>242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Century Gothic Pro</vt:lpstr>
      <vt:lpstr>Wingdings</vt:lpstr>
      <vt:lpstr>Office Theme</vt:lpstr>
      <vt:lpstr>think-cell Slide</vt:lpstr>
      <vt:lpstr>CERINTA TEHNICA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PENALITATI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Rashpal Sian</dc:creator>
  <cp:lastModifiedBy>Afloarei, Deluta</cp:lastModifiedBy>
  <cp:revision>182</cp:revision>
  <cp:lastPrinted>2019-07-19T05:58:57Z</cp:lastPrinted>
  <dcterms:created xsi:type="dcterms:W3CDTF">2018-09-03T13:24:39Z</dcterms:created>
  <dcterms:modified xsi:type="dcterms:W3CDTF">2023-08-30T05:56:28Z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0x010100C4CC3DA5D96BAA4A8D78ADA0E7AB0533</vt:lpwstr>
  </property>
</Properties>
</file>